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90" r:id="rId2"/>
    <p:sldId id="358" r:id="rId3"/>
    <p:sldId id="280" r:id="rId4"/>
    <p:sldId id="355" r:id="rId5"/>
    <p:sldId id="336" r:id="rId6"/>
    <p:sldId id="285" r:id="rId7"/>
    <p:sldId id="337" r:id="rId8"/>
    <p:sldId id="339" r:id="rId9"/>
    <p:sldId id="286" r:id="rId10"/>
    <p:sldId id="289" r:id="rId11"/>
    <p:sldId id="305" r:id="rId12"/>
    <p:sldId id="283" r:id="rId13"/>
    <p:sldId id="301" r:id="rId14"/>
    <p:sldId id="298" r:id="rId15"/>
    <p:sldId id="326" r:id="rId16"/>
    <p:sldId id="291" r:id="rId17"/>
    <p:sldId id="263" r:id="rId18"/>
    <p:sldId id="307" r:id="rId19"/>
    <p:sldId id="318" r:id="rId20"/>
    <p:sldId id="320" r:id="rId21"/>
    <p:sldId id="325" r:id="rId22"/>
    <p:sldId id="321" r:id="rId23"/>
    <p:sldId id="323" r:id="rId24"/>
    <p:sldId id="361" r:id="rId25"/>
    <p:sldId id="356" r:id="rId26"/>
    <p:sldId id="354" r:id="rId27"/>
    <p:sldId id="327" r:id="rId28"/>
    <p:sldId id="310" r:id="rId29"/>
    <p:sldId id="311" r:id="rId30"/>
    <p:sldId id="312" r:id="rId31"/>
    <p:sldId id="271" r:id="rId32"/>
    <p:sldId id="306" r:id="rId33"/>
    <p:sldId id="314" r:id="rId34"/>
    <p:sldId id="277" r:id="rId35"/>
    <p:sldId id="276" r:id="rId36"/>
    <p:sldId id="328" r:id="rId37"/>
    <p:sldId id="316" r:id="rId38"/>
    <p:sldId id="363" r:id="rId39"/>
    <p:sldId id="313" r:id="rId40"/>
    <p:sldId id="330" r:id="rId41"/>
    <p:sldId id="304" r:id="rId42"/>
    <p:sldId id="262" r:id="rId43"/>
    <p:sldId id="353" r:id="rId44"/>
    <p:sldId id="278" r:id="rId45"/>
    <p:sldId id="329" r:id="rId46"/>
    <p:sldId id="344" r:id="rId47"/>
    <p:sldId id="331" r:id="rId48"/>
    <p:sldId id="332" r:id="rId49"/>
    <p:sldId id="292" r:id="rId50"/>
    <p:sldId id="340" r:id="rId51"/>
    <p:sldId id="334" r:id="rId52"/>
    <p:sldId id="335" r:id="rId53"/>
    <p:sldId id="293" r:id="rId54"/>
    <p:sldId id="257" r:id="rId55"/>
    <p:sldId id="347" r:id="rId56"/>
    <p:sldId id="348" r:id="rId57"/>
    <p:sldId id="349" r:id="rId58"/>
    <p:sldId id="362" r:id="rId59"/>
    <p:sldId id="350" r:id="rId60"/>
    <p:sldId id="352" r:id="rId61"/>
    <p:sldId id="360" r:id="rId62"/>
    <p:sldId id="343" r:id="rId63"/>
    <p:sldId id="351" r:id="rId64"/>
    <p:sldId id="359"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808"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725"/>
          </a:xfrm>
          <a:prstGeom prst="rect">
            <a:avLst/>
          </a:prstGeom>
        </p:spPr>
        <p:txBody>
          <a:bodyPr vert="horz" lIns="91440" tIns="45720" rIns="91440" bIns="45720" rtlCol="0"/>
          <a:lstStyle>
            <a:lvl1pPr algn="r">
              <a:defRPr sz="1200"/>
            </a:lvl1pPr>
          </a:lstStyle>
          <a:p>
            <a:fld id="{C8FF0A91-9D37-47D6-89DF-DE073AD375AA}" type="datetimeFigureOut">
              <a:rPr lang="en-US" smtClean="0"/>
              <a:t>7/9/15</a:t>
            </a:fld>
            <a:endParaRPr lang="en-US" dirty="0"/>
          </a:p>
        </p:txBody>
      </p:sp>
      <p:sp>
        <p:nvSpPr>
          <p:cNvPr id="4" name="Footer Placeholder 3"/>
          <p:cNvSpPr>
            <a:spLocks noGrp="1"/>
          </p:cNvSpPr>
          <p:nvPr>
            <p:ph type="ftr" sz="quarter" idx="2"/>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676"/>
            <a:ext cx="3037840" cy="466725"/>
          </a:xfrm>
          <a:prstGeom prst="rect">
            <a:avLst/>
          </a:prstGeom>
        </p:spPr>
        <p:txBody>
          <a:bodyPr vert="horz" lIns="91440" tIns="45720" rIns="91440" bIns="45720" rtlCol="0" anchor="b"/>
          <a:lstStyle>
            <a:lvl1pPr algn="r">
              <a:defRPr sz="1200"/>
            </a:lvl1pPr>
          </a:lstStyle>
          <a:p>
            <a:fld id="{CCCA91A7-2B43-44EB-873E-C27EDCC0367E}" type="slidenum">
              <a:rPr lang="en-US" smtClean="0"/>
              <a:t>‹#›</a:t>
            </a:fld>
            <a:endParaRPr lang="en-US" dirty="0"/>
          </a:p>
        </p:txBody>
      </p:sp>
    </p:spTree>
    <p:extLst>
      <p:ext uri="{BB962C8B-B14F-4D97-AF65-F5344CB8AC3E}">
        <p14:creationId xmlns:p14="http://schemas.microsoft.com/office/powerpoint/2010/main" val="3645591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1"/>
            <a:ext cx="3037840" cy="466725"/>
          </a:xfrm>
          <a:prstGeom prst="rect">
            <a:avLst/>
          </a:prstGeom>
        </p:spPr>
        <p:txBody>
          <a:bodyPr vert="horz" lIns="91440" tIns="45720" rIns="91440" bIns="45720" rtlCol="0"/>
          <a:lstStyle>
            <a:lvl1pPr algn="r">
              <a:defRPr sz="1200"/>
            </a:lvl1pPr>
          </a:lstStyle>
          <a:p>
            <a:fld id="{39BA390B-EADC-4BED-A93B-0E823DC4925C}" type="datetimeFigureOut">
              <a:rPr lang="en-US" smtClean="0"/>
              <a:t>7/9/15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73576"/>
            <a:ext cx="560832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676"/>
            <a:ext cx="3037840" cy="466725"/>
          </a:xfrm>
          <a:prstGeom prst="rect">
            <a:avLst/>
          </a:prstGeom>
        </p:spPr>
        <p:txBody>
          <a:bodyPr vert="horz" lIns="91440" tIns="45720" rIns="91440" bIns="45720" rtlCol="0" anchor="b"/>
          <a:lstStyle>
            <a:lvl1pPr algn="r">
              <a:defRPr sz="1200"/>
            </a:lvl1pPr>
          </a:lstStyle>
          <a:p>
            <a:fld id="{6A213CDA-B6B2-4FB2-9143-CD0069854378}" type="slidenum">
              <a:rPr lang="en-US" smtClean="0"/>
              <a:t>‹#›</a:t>
            </a:fld>
            <a:endParaRPr lang="en-US" dirty="0"/>
          </a:p>
        </p:txBody>
      </p:sp>
    </p:spTree>
    <p:extLst>
      <p:ext uri="{BB962C8B-B14F-4D97-AF65-F5344CB8AC3E}">
        <p14:creationId xmlns:p14="http://schemas.microsoft.com/office/powerpoint/2010/main" val="153349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A9B47C-9103-4AE6-A7E1-7D592EC1836D}" type="datetimeFigureOut">
              <a:rPr lang="en-US" smtClean="0"/>
              <a:t>7/9/15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343412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A9B47C-9103-4AE6-A7E1-7D592EC1836D}" type="datetimeFigureOut">
              <a:rPr lang="en-US" smtClean="0"/>
              <a:t>7/9/15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48136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A9B47C-9103-4AE6-A7E1-7D592EC1836D}" type="datetimeFigureOut">
              <a:rPr lang="en-US" smtClean="0"/>
              <a:t>7/9/15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375297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A9B47C-9103-4AE6-A7E1-7D592EC1836D}" type="datetimeFigureOut">
              <a:rPr lang="en-US" smtClean="0"/>
              <a:t>7/9/15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429174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A9B47C-9103-4AE6-A7E1-7D592EC1836D}" type="datetimeFigureOut">
              <a:rPr lang="en-US" smtClean="0"/>
              <a:t>7/9/15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154976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A9B47C-9103-4AE6-A7E1-7D592EC1836D}" type="datetimeFigureOut">
              <a:rPr lang="en-US" smtClean="0"/>
              <a:t>7/9/15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109571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A9B47C-9103-4AE6-A7E1-7D592EC1836D}" type="datetimeFigureOut">
              <a:rPr lang="en-US" smtClean="0"/>
              <a:t>7/9/15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209249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A9B47C-9103-4AE6-A7E1-7D592EC1836D}" type="datetimeFigureOut">
              <a:rPr lang="en-US" smtClean="0"/>
              <a:t>7/9/15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4211587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9B47C-9103-4AE6-A7E1-7D592EC1836D}" type="datetimeFigureOut">
              <a:rPr lang="en-US" smtClean="0"/>
              <a:t>7/9/15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343288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A9B47C-9103-4AE6-A7E1-7D592EC1836D}" type="datetimeFigureOut">
              <a:rPr lang="en-US" smtClean="0"/>
              <a:t>7/9/15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3372706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A9B47C-9103-4AE6-A7E1-7D592EC1836D}" type="datetimeFigureOut">
              <a:rPr lang="en-US" smtClean="0"/>
              <a:t>7/9/15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B51623-0197-499D-98CC-77C9BB7CE808}" type="slidenum">
              <a:rPr lang="en-US" smtClean="0"/>
              <a:t>‹#›</a:t>
            </a:fld>
            <a:endParaRPr lang="en-US" dirty="0"/>
          </a:p>
        </p:txBody>
      </p:sp>
    </p:spTree>
    <p:extLst>
      <p:ext uri="{BB962C8B-B14F-4D97-AF65-F5344CB8AC3E}">
        <p14:creationId xmlns:p14="http://schemas.microsoft.com/office/powerpoint/2010/main" val="36486819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9B47C-9103-4AE6-A7E1-7D592EC1836D}" type="datetimeFigureOut">
              <a:rPr lang="en-US" smtClean="0"/>
              <a:t>7/9/15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51623-0197-499D-98CC-77C9BB7CE808}" type="slidenum">
              <a:rPr lang="en-US" smtClean="0"/>
              <a:t>‹#›</a:t>
            </a:fld>
            <a:endParaRPr lang="en-US" dirty="0"/>
          </a:p>
        </p:txBody>
      </p:sp>
    </p:spTree>
    <p:extLst>
      <p:ext uri="{BB962C8B-B14F-4D97-AF65-F5344CB8AC3E}">
        <p14:creationId xmlns:p14="http://schemas.microsoft.com/office/powerpoint/2010/main" val="4152038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hyperlink" Target="http://dhss.alaska.gov/acoa/Pages/Fred-Agron.aspx" TargetMode="External"/><Relationship Id="rId5" Type="http://schemas.openxmlformats.org/officeDocument/2006/relationships/hyperlink" Target="http://dhss.alaska.gov/acoa/Pages/Dorothy-Norris.aspx" TargetMode="External"/><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 Id="rId3"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emf"/><Relationship Id="rId5" Type="http://schemas.openxmlformats.org/officeDocument/2006/relationships/image" Target="../media/image13.jpeg"/><Relationship Id="rId6" Type="http://schemas.openxmlformats.org/officeDocument/2006/relationships/image" Target="../media/image14.jpg"/><Relationship Id="rId7" Type="http://schemas.openxmlformats.org/officeDocument/2006/relationships/image" Target="../media/image15.jpg"/><Relationship Id="rId8" Type="http://schemas.openxmlformats.org/officeDocument/2006/relationships/image" Target="../media/image16.emf"/><Relationship Id="rId9" Type="http://schemas.openxmlformats.org/officeDocument/2006/relationships/image" Target="../media/image17.emf"/><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uact=8&amp;ved=0CAcQjRw&amp;url=http://auntphilstrunk.com/zj-loussac-never/&amp;ei=onaRVdDeHITcsAX4pqLQAQ&amp;bvm=bv.96783405,d.b2w&amp;psig=AFQjCNERCafXdQMN-xfR3pZG67B66ziF7Q&amp;ust=143568284138173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jpeg"/><Relationship Id="rId5" Type="http://schemas.openxmlformats.org/officeDocument/2006/relationships/image" Target="../media/image21.emf"/><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23.jpeg"/><Relationship Id="rId6" Type="http://schemas.openxmlformats.org/officeDocument/2006/relationships/hyperlink" Target="http://www.google.com/url?sa=i&amp;rct=j&amp;q=&amp;esrc=s&amp;frm=1&amp;source=images&amp;cd=&amp;cad=rja&amp;uact=8&amp;ved=0CAcQjRw&amp;url=http://auntphilstrunk.com/zj-loussac-never/&amp;ei=onaRVdDeHITcsAX4pqLQAQ&amp;bvm=bv.96783405,d.b2w&amp;psig=AFQjCNERCafXdQMN-xfR3pZG67B66ziF7Q&amp;ust=1435682841381737" TargetMode="External"/><Relationship Id="rId7"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hyperlink" Target="http://dhss.alaska.gov/acoa/Pages/Fred-Agron.aspx" TargetMode="External"/><Relationship Id="rId4" Type="http://schemas.openxmlformats.org/officeDocument/2006/relationships/hyperlink" Target="http://dhss.alaska.gov/acoa/Pages/Dorothy-Norris.aspx" TargetMode="External"/><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hyperlink" Target="http://dhss.alaska.gov/acoa/Pages/Dorothy-Norris.aspx" TargetMode="External"/><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hyperlink" Target="http://dhss.alaska.gov/acoa/Pages/Fred-Agron.aspx"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hyperlink" Target="http://dhss.alaska.gov/acoa/Pages/Dorothy-Norris.aspx" TargetMode="External"/><Relationship Id="rId4" Type="http://schemas.openxmlformats.org/officeDocument/2006/relationships/image" Target="../media/image36.emf"/><Relationship Id="rId5"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hyperlink" Target="http://dhss.alaska.gov/acoa/Pages/Fred-Agron.aspx"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 Id="rId3" Type="http://schemas.openxmlformats.org/officeDocument/2006/relationships/image" Target="../media/image4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emf"/><Relationship Id="rId3" Type="http://schemas.openxmlformats.org/officeDocument/2006/relationships/image" Target="../media/image4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 Id="rId3" Type="http://schemas.openxmlformats.org/officeDocument/2006/relationships/image" Target="../media/image4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hyperlink" Target="http://dhss.alaska.gov/acoa/Pages/Fred-Agron.aspx" TargetMode="External"/><Relationship Id="rId4" Type="http://schemas.openxmlformats.org/officeDocument/2006/relationships/hyperlink" Target="http://dhss.alaska.gov/acoa/Pages/Dorothy-Norris.aspx" TargetMode="External"/><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emf"/><Relationship Id="rId3" Type="http://schemas.openxmlformats.org/officeDocument/2006/relationships/image" Target="../media/image5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g"/><Relationship Id="rId3" Type="http://schemas.openxmlformats.org/officeDocument/2006/relationships/image" Target="../media/image5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emf"/><Relationship Id="rId5" Type="http://schemas.openxmlformats.org/officeDocument/2006/relationships/image" Target="../media/image63.emf"/><Relationship Id="rId1" Type="http://schemas.openxmlformats.org/officeDocument/2006/relationships/slideLayout" Target="../slideLayouts/slideLayout7.xml"/><Relationship Id="rId2" Type="http://schemas.openxmlformats.org/officeDocument/2006/relationships/image" Target="../media/image60.emf"/></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image" Target="../media/image64.jpg"/></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eg"/><Relationship Id="rId5" Type="http://schemas.openxmlformats.org/officeDocument/2006/relationships/image" Target="../media/image70.jpg"/><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72.jp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jpg"/><Relationship Id="rId8" Type="http://schemas.openxmlformats.org/officeDocument/2006/relationships/image" Target="../media/image76.jpeg"/><Relationship Id="rId9"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image" Target="../media/image71.jpg"/></Relationships>
</file>

<file path=ppt/slides/_rels/slide56.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gif"/><Relationship Id="rId1" Type="http://schemas.openxmlformats.org/officeDocument/2006/relationships/slideLayout" Target="../slideLayouts/slideLayout7.xml"/><Relationship Id="rId2" Type="http://schemas.openxmlformats.org/officeDocument/2006/relationships/image" Target="../media/image77.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39.emf"/></Relationships>
</file>

<file path=ppt/slides/_rels/slide58.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50.emf"/><Relationship Id="rId1" Type="http://schemas.openxmlformats.org/officeDocument/2006/relationships/slideLayout" Target="../slideLayouts/slideLayout7.xml"/><Relationship Id="rId2" Type="http://schemas.openxmlformats.org/officeDocument/2006/relationships/image" Target="../media/image49.emf"/></Relationships>
</file>

<file path=ppt/slides/_rels/slide59.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g"/><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06583" y="1991762"/>
            <a:ext cx="10936586" cy="2000548"/>
          </a:xfrm>
          <a:prstGeom prst="rect">
            <a:avLst/>
          </a:prstGeom>
          <a:solidFill>
            <a:srgbClr val="002060"/>
          </a:solidFill>
          <a:ln>
            <a:solidFill>
              <a:srgbClr val="FFC000"/>
            </a:solidFill>
          </a:ln>
        </p:spPr>
        <p:txBody>
          <a:bodyPr wrap="square" rtlCol="0">
            <a:spAutoFit/>
          </a:bodyPr>
          <a:lstStyle/>
          <a:p>
            <a:pPr algn="ctr"/>
            <a:r>
              <a:rPr lang="en-US" sz="8800" b="1" dirty="0" smtClean="0">
                <a:solidFill>
                  <a:srgbClr val="FFC000"/>
                </a:solidFill>
              </a:rPr>
              <a:t>Anchorage in 1915</a:t>
            </a:r>
          </a:p>
          <a:p>
            <a:pPr algn="ctr"/>
            <a:r>
              <a:rPr lang="en-US" sz="3600" b="1" dirty="0">
                <a:solidFill>
                  <a:srgbClr val="FFC000"/>
                </a:solidFill>
              </a:rPr>
              <a:t>S</a:t>
            </a:r>
            <a:r>
              <a:rPr lang="en-US" sz="3600" b="1" dirty="0" smtClean="0">
                <a:solidFill>
                  <a:srgbClr val="FFC000"/>
                </a:solidFill>
              </a:rPr>
              <a:t>ignificance in the world</a:t>
            </a:r>
            <a:endParaRPr lang="en-US" sz="3600" b="1" dirty="0">
              <a:solidFill>
                <a:srgbClr val="FFC000"/>
              </a:solidFill>
            </a:endParaRPr>
          </a:p>
        </p:txBody>
      </p:sp>
    </p:spTree>
    <p:extLst>
      <p:ext uri="{BB962C8B-B14F-4D97-AF65-F5344CB8AC3E}">
        <p14:creationId xmlns:p14="http://schemas.microsoft.com/office/powerpoint/2010/main" val="17636334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87" y="3284437"/>
            <a:ext cx="5107671" cy="3399391"/>
          </a:xfrm>
          <a:prstGeom prst="rect">
            <a:avLst/>
          </a:prstGeom>
          <a:ln w="28575">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58" y="89453"/>
            <a:ext cx="5105400" cy="2922841"/>
          </a:xfrm>
          <a:prstGeom prst="rect">
            <a:avLst/>
          </a:prstGeom>
          <a:ln w="28575">
            <a:solidFill>
              <a:schemeClr val="tx1"/>
            </a:solidFill>
          </a:ln>
        </p:spPr>
      </p:pic>
      <p:sp>
        <p:nvSpPr>
          <p:cNvPr id="3" name="Rectangle 1"/>
          <p:cNvSpPr>
            <a:spLocks noChangeArrowheads="1"/>
          </p:cNvSpPr>
          <p:nvPr/>
        </p:nvSpPr>
        <p:spPr bwMode="auto">
          <a:xfrm>
            <a:off x="0" y="-14186479"/>
            <a:ext cx="39536788" cy="2883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26737776" rIns="6348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According to data from the Division of Permanent Fund Dividend (2011), there are at least 61 Alaskans who are 100 years and older in the State, up from 40 in 2010. The oldest Alaskan is 104 years old. (This person did not give their consent to be acknowledged.) The following 20 Centenarians gave their consent to us to honor them publicly during Older Americans Month celebrations: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Magdalena Mappala - 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Jamie de GuzmanAnchorage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Johnny McCurryAnchorage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Austrid GarrettAnchorage</a:t>
            </a:r>
            <a:r>
              <a:rPr kumimoji="0" lang="en-US" altLang="en-US" sz="900" b="0" i="0" u="none" strike="noStrike" cap="none" normalizeH="0" baseline="0" dirty="0" smtClean="0">
                <a:ln>
                  <a:noFill/>
                </a:ln>
                <a:solidFill>
                  <a:schemeClr val="tx1"/>
                </a:solidFill>
                <a:effectLst/>
                <a:latin typeface="Arial" panose="020B0604020202020204" pitchFamily="34" charset="0"/>
                <a:hlinkClick r:id="rId4"/>
              </a:rPr>
              <a:t> </a:t>
            </a:r>
            <a:endParaRPr kumimoji="0" lang="en-US" altLang="en-US" sz="800" b="0" i="0" u="none" strike="noStrike" cap="none" normalizeH="0" baseline="0" dirty="0" smtClean="0">
              <a:ln>
                <a:noFill/>
              </a:ln>
              <a:solidFill>
                <a:srgbClr val="CFCFCF"/>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hlinkClick r:id="rId4"/>
              </a:rPr>
              <a:t>Alfredro AgronAnchorage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Alice LarsonAnchorage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hlinkClick r:id="rId5"/>
              </a:rPr>
              <a:t>Dorothy NorrisAnchorage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Doris McBurneyAnchorage</a:t>
            </a:r>
            <a:endParaRPr kumimoji="0" lang="en-US" altLang="en-US" sz="9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TextBox 6"/>
          <p:cNvSpPr txBox="1"/>
          <p:nvPr/>
        </p:nvSpPr>
        <p:spPr>
          <a:xfrm>
            <a:off x="5948218" y="2045636"/>
            <a:ext cx="5975927" cy="1238801"/>
          </a:xfrm>
          <a:prstGeom prst="rect">
            <a:avLst/>
          </a:prstGeom>
          <a:solidFill>
            <a:srgbClr val="002060"/>
          </a:solidFill>
          <a:ln>
            <a:solidFill>
              <a:srgbClr val="FFC000"/>
            </a:solidFill>
          </a:ln>
        </p:spPr>
        <p:txBody>
          <a:bodyPr wrap="square" rtlCol="0">
            <a:spAutoFit/>
          </a:bodyPr>
          <a:lstStyle/>
          <a:p>
            <a:r>
              <a:rPr lang="en-US" sz="3200" dirty="0" smtClean="0">
                <a:solidFill>
                  <a:srgbClr val="FFC000"/>
                </a:solidFill>
              </a:rPr>
              <a:t>In 2011 at least nine people 100 years or older living in Anchorage.</a:t>
            </a:r>
          </a:p>
          <a:p>
            <a:r>
              <a:rPr lang="en-US" sz="1050" dirty="0">
                <a:solidFill>
                  <a:srgbClr val="FFC000"/>
                </a:solidFill>
              </a:rPr>
              <a:t>	</a:t>
            </a:r>
            <a:r>
              <a:rPr lang="en-US" sz="1050" dirty="0" smtClean="0">
                <a:solidFill>
                  <a:srgbClr val="FFC000"/>
                </a:solidFill>
              </a:rPr>
              <a:t>			              </a:t>
            </a:r>
            <a:r>
              <a:rPr lang="en-US" sz="1050" dirty="0" smtClean="0">
                <a:solidFill>
                  <a:srgbClr val="92D050"/>
                </a:solidFill>
              </a:rPr>
              <a:t>—Permanent Fund data</a:t>
            </a:r>
            <a:endParaRPr lang="en-US" sz="1050" dirty="0">
              <a:solidFill>
                <a:srgbClr val="92D050"/>
              </a:solidFill>
            </a:endParaRPr>
          </a:p>
        </p:txBody>
      </p:sp>
    </p:spTree>
    <p:extLst>
      <p:ext uri="{BB962C8B-B14F-4D97-AF65-F5344CB8AC3E}">
        <p14:creationId xmlns:p14="http://schemas.microsoft.com/office/powerpoint/2010/main" val="37349790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8626" y="340916"/>
            <a:ext cx="7632136" cy="5098964"/>
          </a:xfrm>
          <a:prstGeom prst="rect">
            <a:avLst/>
          </a:prstGeom>
          <a:ln w="28575">
            <a:solidFill>
              <a:schemeClr val="tx1"/>
            </a:solidFill>
          </a:ln>
        </p:spPr>
      </p:pic>
      <p:sp>
        <p:nvSpPr>
          <p:cNvPr id="4" name="TextBox 3"/>
          <p:cNvSpPr txBox="1"/>
          <p:nvPr/>
        </p:nvSpPr>
        <p:spPr>
          <a:xfrm>
            <a:off x="4054367" y="4032848"/>
            <a:ext cx="7150804" cy="2185214"/>
          </a:xfrm>
          <a:prstGeom prst="rect">
            <a:avLst/>
          </a:prstGeom>
          <a:solidFill>
            <a:srgbClr val="002060"/>
          </a:solidFill>
          <a:ln>
            <a:solidFill>
              <a:srgbClr val="FFC000"/>
            </a:solidFill>
          </a:ln>
        </p:spPr>
        <p:txBody>
          <a:bodyPr wrap="square" rtlCol="0">
            <a:spAutoFit/>
          </a:bodyPr>
          <a:lstStyle/>
          <a:p>
            <a:r>
              <a:rPr lang="en-US" sz="4000" b="1" dirty="0" smtClean="0">
                <a:solidFill>
                  <a:srgbClr val="FFC000"/>
                </a:solidFill>
              </a:rPr>
              <a:t>Anchorage’s significance in 1915</a:t>
            </a:r>
            <a:endParaRPr lang="en-US" sz="4000" b="1" dirty="0">
              <a:solidFill>
                <a:srgbClr val="FFC000"/>
              </a:solidFill>
            </a:endParaRPr>
          </a:p>
          <a:p>
            <a:pPr marL="571500" indent="-571500">
              <a:buFont typeface="Wingdings" panose="05000000000000000000" pitchFamily="2" charset="2"/>
              <a:buChar char="Ø"/>
            </a:pPr>
            <a:r>
              <a:rPr lang="en-US" sz="2400" b="1" dirty="0" smtClean="0">
                <a:solidFill>
                  <a:srgbClr val="92D050"/>
                </a:solidFill>
              </a:rPr>
              <a:t>Personal</a:t>
            </a:r>
          </a:p>
          <a:p>
            <a:pPr marL="571500" indent="-571500">
              <a:buFont typeface="Wingdings" panose="05000000000000000000" pitchFamily="2" charset="2"/>
              <a:buChar char="Ø"/>
            </a:pPr>
            <a:r>
              <a:rPr lang="en-US" sz="2400" b="1" dirty="0" smtClean="0">
                <a:solidFill>
                  <a:srgbClr val="92D050"/>
                </a:solidFill>
              </a:rPr>
              <a:t>Regional</a:t>
            </a:r>
          </a:p>
          <a:p>
            <a:pPr marL="571500" indent="-571500">
              <a:buFont typeface="Wingdings" panose="05000000000000000000" pitchFamily="2" charset="2"/>
              <a:buChar char="Ø"/>
            </a:pPr>
            <a:r>
              <a:rPr lang="en-US" sz="2400" b="1" dirty="0" smtClean="0">
                <a:solidFill>
                  <a:srgbClr val="92D050"/>
                </a:solidFill>
              </a:rPr>
              <a:t>National</a:t>
            </a:r>
          </a:p>
          <a:p>
            <a:pPr marL="571500" indent="-571500">
              <a:buFont typeface="Wingdings" panose="05000000000000000000" pitchFamily="2" charset="2"/>
              <a:buChar char="Ø"/>
            </a:pPr>
            <a:r>
              <a:rPr lang="en-US" sz="2400" b="1" dirty="0" smtClean="0">
                <a:solidFill>
                  <a:srgbClr val="92D050"/>
                </a:solidFill>
              </a:rPr>
              <a:t>International</a:t>
            </a:r>
            <a:endParaRPr lang="en-US" sz="2400" b="1" dirty="0">
              <a:solidFill>
                <a:srgbClr val="92D050"/>
              </a:solidFill>
            </a:endParaRPr>
          </a:p>
        </p:txBody>
      </p:sp>
      <p:pic>
        <p:nvPicPr>
          <p:cNvPr id="5" name="Picture 4"/>
          <p:cNvPicPr>
            <a:picLocks noChangeAspect="1"/>
          </p:cNvPicPr>
          <p:nvPr/>
        </p:nvPicPr>
        <p:blipFill rotWithShape="1">
          <a:blip r:embed="rId3"/>
          <a:srcRect r="3301" b="-161"/>
          <a:stretch/>
        </p:blipFill>
        <p:spPr>
          <a:xfrm>
            <a:off x="249427" y="851026"/>
            <a:ext cx="3174140" cy="5378588"/>
          </a:xfrm>
          <a:prstGeom prst="rect">
            <a:avLst/>
          </a:prstGeom>
          <a:ln w="28575">
            <a:solidFill>
              <a:schemeClr val="tx1"/>
            </a:solidFill>
          </a:ln>
        </p:spPr>
      </p:pic>
    </p:spTree>
    <p:extLst>
      <p:ext uri="{BB962C8B-B14F-4D97-AF65-F5344CB8AC3E}">
        <p14:creationId xmlns:p14="http://schemas.microsoft.com/office/powerpoint/2010/main" val="7592723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28" y="165782"/>
            <a:ext cx="11442508" cy="6550835"/>
          </a:xfrm>
          <a:prstGeom prst="rect">
            <a:avLst/>
          </a:prstGeom>
          <a:ln>
            <a:solidFill>
              <a:srgbClr val="FFC000"/>
            </a:solidFill>
          </a:ln>
        </p:spPr>
      </p:pic>
      <p:sp>
        <p:nvSpPr>
          <p:cNvPr id="2" name="TextBox 1"/>
          <p:cNvSpPr txBox="1"/>
          <p:nvPr/>
        </p:nvSpPr>
        <p:spPr>
          <a:xfrm>
            <a:off x="957943" y="685800"/>
            <a:ext cx="3819700" cy="1908215"/>
          </a:xfrm>
          <a:prstGeom prst="rect">
            <a:avLst/>
          </a:prstGeom>
          <a:solidFill>
            <a:srgbClr val="FFC000"/>
          </a:solidFill>
          <a:ln>
            <a:solidFill>
              <a:srgbClr val="002060"/>
            </a:solidFill>
          </a:ln>
        </p:spPr>
        <p:txBody>
          <a:bodyPr wrap="none" rtlCol="0">
            <a:spAutoFit/>
          </a:bodyPr>
          <a:lstStyle/>
          <a:p>
            <a:r>
              <a:rPr lang="en-US" sz="4000" b="1" dirty="0" smtClean="0">
                <a:solidFill>
                  <a:srgbClr val="002060"/>
                </a:solidFill>
              </a:rPr>
              <a:t>Personal</a:t>
            </a:r>
            <a:r>
              <a:rPr lang="en-US" sz="4000" b="1" dirty="0">
                <a:solidFill>
                  <a:srgbClr val="002060"/>
                </a:solidFill>
              </a:rPr>
              <a:t> </a:t>
            </a:r>
            <a:r>
              <a:rPr lang="en-US" sz="4000" b="1" dirty="0" smtClean="0">
                <a:solidFill>
                  <a:srgbClr val="002060"/>
                </a:solidFill>
              </a:rPr>
              <a:t>Interest</a:t>
            </a:r>
            <a:endParaRPr lang="en-US" sz="2400" b="1" dirty="0" smtClean="0">
              <a:solidFill>
                <a:srgbClr val="002060"/>
              </a:solidFill>
            </a:endParaRPr>
          </a:p>
          <a:p>
            <a:endParaRPr lang="en-US" sz="2400" b="1" dirty="0" smtClean="0">
              <a:solidFill>
                <a:srgbClr val="002060"/>
              </a:solidFill>
            </a:endParaRPr>
          </a:p>
          <a:p>
            <a:pPr marL="285750" indent="-285750">
              <a:buFont typeface="Wingdings" panose="05000000000000000000" pitchFamily="2" charset="2"/>
              <a:buChar char="Ø"/>
            </a:pPr>
            <a:r>
              <a:rPr lang="en-US" b="1" dirty="0" smtClean="0">
                <a:solidFill>
                  <a:srgbClr val="002060"/>
                </a:solidFill>
              </a:rPr>
              <a:t>Government provides a framework</a:t>
            </a:r>
          </a:p>
          <a:p>
            <a:pPr marL="285750" indent="-285750">
              <a:buFont typeface="Wingdings" panose="05000000000000000000" pitchFamily="2" charset="2"/>
              <a:buChar char="Ø"/>
            </a:pPr>
            <a:r>
              <a:rPr lang="en-US" b="1" dirty="0" smtClean="0">
                <a:solidFill>
                  <a:srgbClr val="002060"/>
                </a:solidFill>
              </a:rPr>
              <a:t>Individuals make it happen</a:t>
            </a:r>
            <a:endParaRPr lang="en-US" b="1" dirty="0">
              <a:solidFill>
                <a:srgbClr val="002060"/>
              </a:solidFill>
            </a:endParaRPr>
          </a:p>
          <a:p>
            <a:pPr marL="742950" lvl="1" indent="-285750">
              <a:buFont typeface="Wingdings" panose="05000000000000000000" pitchFamily="2" charset="2"/>
              <a:buChar char="Ø"/>
            </a:pPr>
            <a:r>
              <a:rPr lang="en-US" b="1" dirty="0">
                <a:solidFill>
                  <a:srgbClr val="002060"/>
                </a:solidFill>
              </a:rPr>
              <a:t>p</a:t>
            </a:r>
            <a:r>
              <a:rPr lang="en-US" b="1" dirty="0" smtClean="0">
                <a:solidFill>
                  <a:srgbClr val="002060"/>
                </a:solidFill>
              </a:rPr>
              <a:t>ublic/private joint venture</a:t>
            </a:r>
          </a:p>
        </p:txBody>
      </p:sp>
      <p:sp>
        <p:nvSpPr>
          <p:cNvPr id="5" name="TextBox 4"/>
          <p:cNvSpPr txBox="1"/>
          <p:nvPr/>
        </p:nvSpPr>
        <p:spPr>
          <a:xfrm>
            <a:off x="6290633" y="397136"/>
            <a:ext cx="5101866" cy="1384995"/>
          </a:xfrm>
          <a:prstGeom prst="rect">
            <a:avLst/>
          </a:prstGeom>
          <a:solidFill>
            <a:srgbClr val="002060"/>
          </a:solidFill>
          <a:ln>
            <a:solidFill>
              <a:srgbClr val="FFC000"/>
            </a:solidFill>
          </a:ln>
        </p:spPr>
        <p:txBody>
          <a:bodyPr wrap="square" rtlCol="0">
            <a:spAutoFit/>
          </a:bodyPr>
          <a:lstStyle/>
          <a:p>
            <a:r>
              <a:rPr lang="en-US" sz="2800" b="1" dirty="0" smtClean="0">
                <a:solidFill>
                  <a:srgbClr val="FFC000"/>
                </a:solidFill>
              </a:rPr>
              <a:t>“Anchorage </a:t>
            </a:r>
            <a:r>
              <a:rPr lang="en-US" sz="2800" b="1" dirty="0">
                <a:solidFill>
                  <a:srgbClr val="FFC000"/>
                </a:solidFill>
              </a:rPr>
              <a:t>will evolve into one of the important commercial centers of Alaska</a:t>
            </a:r>
            <a:r>
              <a:rPr lang="en-US" sz="2800" b="1" dirty="0" smtClean="0">
                <a:solidFill>
                  <a:srgbClr val="FFC000"/>
                </a:solidFill>
              </a:rPr>
              <a:t>.”</a:t>
            </a:r>
            <a:r>
              <a:rPr lang="en-US" sz="1050" b="1" dirty="0">
                <a:solidFill>
                  <a:srgbClr val="FFC000"/>
                </a:solidFill>
              </a:rPr>
              <a:t> </a:t>
            </a:r>
            <a:r>
              <a:rPr lang="en-US" sz="1050" b="1" dirty="0" smtClean="0">
                <a:solidFill>
                  <a:srgbClr val="FFC000"/>
                </a:solidFill>
              </a:rPr>
              <a:t>       </a:t>
            </a:r>
            <a:r>
              <a:rPr lang="en-US" sz="1050" b="1" dirty="0" smtClean="0">
                <a:solidFill>
                  <a:srgbClr val="92D050"/>
                </a:solidFill>
              </a:rPr>
              <a:t>—</a:t>
            </a:r>
            <a:r>
              <a:rPr lang="en-US" sz="1050" b="1" i="1" dirty="0" smtClean="0">
                <a:solidFill>
                  <a:srgbClr val="92D050"/>
                </a:solidFill>
              </a:rPr>
              <a:t>Cook Inlet Pioneer</a:t>
            </a:r>
            <a:r>
              <a:rPr lang="en-US" sz="1050" b="1" dirty="0" smtClean="0">
                <a:solidFill>
                  <a:srgbClr val="92D050"/>
                </a:solidFill>
              </a:rPr>
              <a:t>, June 5, 1915</a:t>
            </a:r>
            <a:r>
              <a:rPr lang="en-US" sz="2000" b="1" dirty="0" smtClean="0">
                <a:solidFill>
                  <a:srgbClr val="FFC000"/>
                </a:solidFill>
              </a:rPr>
              <a:t> </a:t>
            </a:r>
            <a:endParaRPr lang="en-US" sz="2000" b="1" dirty="0">
              <a:solidFill>
                <a:srgbClr val="FFC000"/>
              </a:solidFill>
            </a:endParaRPr>
          </a:p>
        </p:txBody>
      </p:sp>
    </p:spTree>
    <p:extLst>
      <p:ext uri="{BB962C8B-B14F-4D97-AF65-F5344CB8AC3E}">
        <p14:creationId xmlns:p14="http://schemas.microsoft.com/office/powerpoint/2010/main" val="987273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026" name="Picture 2" descr="http://auntphilstrunk.com/wp-content/uploads/2014/11/2014-11-Nov-Loussac.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7956" y="3404840"/>
            <a:ext cx="4108387" cy="3130201"/>
          </a:xfrm>
          <a:prstGeom prst="rect">
            <a:avLst/>
          </a:prstGeom>
          <a:noFill/>
          <a:ln w="28575">
            <a:solidFill>
              <a:srgbClr val="002060"/>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8437829" y="2300175"/>
            <a:ext cx="3647173" cy="4311984"/>
          </a:xfrm>
          <a:prstGeom prst="rect">
            <a:avLst/>
          </a:prstGeom>
          <a:ln w="28575">
            <a:solidFill>
              <a:srgbClr val="002060"/>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420" y="103595"/>
            <a:ext cx="4614787" cy="2730140"/>
          </a:xfrm>
          <a:prstGeom prst="rect">
            <a:avLst/>
          </a:prstGeom>
          <a:ln w="28575">
            <a:solidFill>
              <a:srgbClr val="FFC000"/>
            </a:solidFill>
          </a:ln>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801" t="3907" r="5801" b="3679"/>
          <a:stretch/>
        </p:blipFill>
        <p:spPr>
          <a:xfrm>
            <a:off x="6793618" y="71979"/>
            <a:ext cx="1786702" cy="2499086"/>
          </a:xfrm>
          <a:prstGeom prst="rect">
            <a:avLst/>
          </a:prstGeom>
          <a:ln>
            <a:solidFill>
              <a:srgbClr val="FFC000"/>
            </a:solidFill>
          </a:ln>
        </p:spPr>
      </p:pic>
      <p:sp>
        <p:nvSpPr>
          <p:cNvPr id="13" name="TextBox 12"/>
          <p:cNvSpPr txBox="1"/>
          <p:nvPr/>
        </p:nvSpPr>
        <p:spPr>
          <a:xfrm>
            <a:off x="8540807" y="771871"/>
            <a:ext cx="2971072" cy="1261884"/>
          </a:xfrm>
          <a:prstGeom prst="rect">
            <a:avLst/>
          </a:prstGeom>
          <a:solidFill>
            <a:srgbClr val="FFC000"/>
          </a:solidFill>
          <a:ln>
            <a:solidFill>
              <a:srgbClr val="002060"/>
            </a:solidFill>
          </a:ln>
        </p:spPr>
        <p:txBody>
          <a:bodyPr wrap="square" rtlCol="0">
            <a:spAutoFit/>
          </a:bodyPr>
          <a:lstStyle/>
          <a:p>
            <a:r>
              <a:rPr lang="en-US" sz="1400" b="1" dirty="0" smtClean="0">
                <a:solidFill>
                  <a:srgbClr val="002060"/>
                </a:solidFill>
              </a:rPr>
              <a:t>Leopold David</a:t>
            </a:r>
          </a:p>
          <a:p>
            <a:r>
              <a:rPr lang="en-US" sz="1400" b="1" dirty="0">
                <a:solidFill>
                  <a:srgbClr val="002060"/>
                </a:solidFill>
              </a:rPr>
              <a:t>F</a:t>
            </a:r>
            <a:r>
              <a:rPr lang="en-US" sz="1400" b="1" dirty="0" smtClean="0">
                <a:solidFill>
                  <a:srgbClr val="002060"/>
                </a:solidFill>
              </a:rPr>
              <a:t>irst mayor of Anchorage (1920-1923)</a:t>
            </a:r>
          </a:p>
          <a:p>
            <a:pPr marL="285750" indent="-285750">
              <a:buFont typeface="Arial" panose="020B0604020202020204" pitchFamily="34" charset="0"/>
              <a:buChar char="•"/>
            </a:pPr>
            <a:r>
              <a:rPr lang="en-US" sz="1200" b="1" dirty="0" smtClean="0">
                <a:solidFill>
                  <a:srgbClr val="002060"/>
                </a:solidFill>
              </a:rPr>
              <a:t>Soldier</a:t>
            </a:r>
          </a:p>
          <a:p>
            <a:pPr marL="285750" indent="-285750">
              <a:buFont typeface="Arial" panose="020B0604020202020204" pitchFamily="34" charset="0"/>
              <a:buChar char="•"/>
            </a:pPr>
            <a:r>
              <a:rPr lang="en-US" sz="1200" b="1" dirty="0" smtClean="0">
                <a:solidFill>
                  <a:srgbClr val="002060"/>
                </a:solidFill>
              </a:rPr>
              <a:t>Business manager</a:t>
            </a:r>
          </a:p>
          <a:p>
            <a:pPr marL="285750" indent="-285750">
              <a:buFont typeface="Arial" panose="020B0604020202020204" pitchFamily="34" charset="0"/>
              <a:buChar char="•"/>
            </a:pPr>
            <a:r>
              <a:rPr lang="en-US" sz="1200" b="1" dirty="0" smtClean="0">
                <a:solidFill>
                  <a:srgbClr val="002060"/>
                </a:solidFill>
              </a:rPr>
              <a:t>Lawyer</a:t>
            </a:r>
          </a:p>
          <a:p>
            <a:pPr marL="285750" indent="-285750">
              <a:buFont typeface="Arial" panose="020B0604020202020204" pitchFamily="34" charset="0"/>
              <a:buChar char="•"/>
            </a:pPr>
            <a:r>
              <a:rPr lang="en-US" sz="1200" b="1" dirty="0" smtClean="0">
                <a:solidFill>
                  <a:srgbClr val="002060"/>
                </a:solidFill>
              </a:rPr>
              <a:t>U.S. Marshal</a:t>
            </a:r>
            <a:endParaRPr lang="en-US" sz="1200" b="1" dirty="0">
              <a:solidFill>
                <a:srgbClr val="002060"/>
              </a:solidFill>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8936" y="1880377"/>
            <a:ext cx="3433036" cy="2162813"/>
          </a:xfrm>
          <a:prstGeom prst="rect">
            <a:avLst/>
          </a:prstGeom>
          <a:ln w="28575">
            <a:solidFill>
              <a:srgbClr val="0070C0"/>
            </a:solidFill>
          </a:ln>
        </p:spPr>
      </p:pic>
      <p:pic>
        <p:nvPicPr>
          <p:cNvPr id="3" name="Picture 2"/>
          <p:cNvPicPr>
            <a:picLocks noChangeAspect="1"/>
          </p:cNvPicPr>
          <p:nvPr/>
        </p:nvPicPr>
        <p:blipFill>
          <a:blip r:embed="rId8"/>
          <a:stretch>
            <a:fillRect/>
          </a:stretch>
        </p:blipFill>
        <p:spPr>
          <a:xfrm>
            <a:off x="373972" y="3404840"/>
            <a:ext cx="3082945" cy="1603281"/>
          </a:xfrm>
          <a:prstGeom prst="rect">
            <a:avLst/>
          </a:prstGeom>
          <a:ln>
            <a:solidFill>
              <a:srgbClr val="FFC000"/>
            </a:solidFill>
          </a:ln>
        </p:spPr>
      </p:pic>
      <p:pic>
        <p:nvPicPr>
          <p:cNvPr id="15" name="Picture 14"/>
          <p:cNvPicPr>
            <a:picLocks noChangeAspect="1"/>
          </p:cNvPicPr>
          <p:nvPr/>
        </p:nvPicPr>
        <p:blipFill>
          <a:blip r:embed="rId9"/>
          <a:stretch>
            <a:fillRect/>
          </a:stretch>
        </p:blipFill>
        <p:spPr>
          <a:xfrm>
            <a:off x="2776251" y="4544405"/>
            <a:ext cx="2914595" cy="2123479"/>
          </a:xfrm>
          <a:prstGeom prst="rect">
            <a:avLst/>
          </a:prstGeom>
          <a:ln w="28575">
            <a:solidFill>
              <a:srgbClr val="FFC000"/>
            </a:solidFill>
          </a:ln>
        </p:spPr>
      </p:pic>
    </p:spTree>
    <p:extLst>
      <p:ext uri="{BB962C8B-B14F-4D97-AF65-F5344CB8AC3E}">
        <p14:creationId xmlns:p14="http://schemas.microsoft.com/office/powerpoint/2010/main" val="10695458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13" t="9016" r="4568" b="43308"/>
          <a:stretch/>
        </p:blipFill>
        <p:spPr>
          <a:xfrm>
            <a:off x="87302" y="92123"/>
            <a:ext cx="7038251" cy="6580281"/>
          </a:xfrm>
          <a:prstGeom prst="rect">
            <a:avLst/>
          </a:prstGeom>
          <a:ln>
            <a:solidFill>
              <a:srgbClr val="FFC000"/>
            </a:solidFill>
          </a:ln>
        </p:spPr>
      </p:pic>
      <p:sp>
        <p:nvSpPr>
          <p:cNvPr id="9" name="TextBox 8"/>
          <p:cNvSpPr txBox="1"/>
          <p:nvPr/>
        </p:nvSpPr>
        <p:spPr>
          <a:xfrm>
            <a:off x="4959224" y="5512914"/>
            <a:ext cx="1553246" cy="369332"/>
          </a:xfrm>
          <a:prstGeom prst="rect">
            <a:avLst/>
          </a:prstGeom>
          <a:solidFill>
            <a:srgbClr val="002060"/>
          </a:solidFill>
          <a:ln>
            <a:solidFill>
              <a:srgbClr val="FFC000"/>
            </a:solidFill>
          </a:ln>
        </p:spPr>
        <p:txBody>
          <a:bodyPr wrap="none" rtlCol="0">
            <a:spAutoFit/>
          </a:bodyPr>
          <a:lstStyle/>
          <a:p>
            <a:r>
              <a:rPr lang="en-US" dirty="0" smtClean="0">
                <a:solidFill>
                  <a:srgbClr val="FFC000"/>
                </a:solidFill>
              </a:rPr>
              <a:t>Tailor business</a:t>
            </a:r>
            <a:endParaRPr lang="en-US" dirty="0">
              <a:solidFill>
                <a:srgbClr val="FFC000"/>
              </a:solidFill>
            </a:endParaRPr>
          </a:p>
        </p:txBody>
      </p:sp>
      <p:sp>
        <p:nvSpPr>
          <p:cNvPr id="10" name="TextBox 9"/>
          <p:cNvSpPr txBox="1"/>
          <p:nvPr/>
        </p:nvSpPr>
        <p:spPr>
          <a:xfrm>
            <a:off x="349853" y="368820"/>
            <a:ext cx="2051203" cy="461665"/>
          </a:xfrm>
          <a:prstGeom prst="rect">
            <a:avLst/>
          </a:prstGeom>
          <a:solidFill>
            <a:srgbClr val="002060"/>
          </a:solidFill>
          <a:ln>
            <a:solidFill>
              <a:srgbClr val="FFC000"/>
            </a:solidFill>
          </a:ln>
        </p:spPr>
        <p:txBody>
          <a:bodyPr wrap="none" rtlCol="0">
            <a:spAutoFit/>
          </a:bodyPr>
          <a:lstStyle/>
          <a:p>
            <a:r>
              <a:rPr lang="en-US" sz="2400" b="1" dirty="0" smtClean="0">
                <a:solidFill>
                  <a:srgbClr val="FFC000"/>
                </a:solidFill>
              </a:rPr>
              <a:t>Mikami Family</a:t>
            </a:r>
            <a:endParaRPr lang="en-US" sz="2400" b="1" dirty="0">
              <a:solidFill>
                <a:srgbClr val="FFC000"/>
              </a:solidFill>
            </a:endParaRPr>
          </a:p>
        </p:txBody>
      </p:sp>
      <p:pic>
        <p:nvPicPr>
          <p:cNvPr id="11" name="Picture 10"/>
          <p:cNvPicPr>
            <a:picLocks noChangeAspect="1"/>
          </p:cNvPicPr>
          <p:nvPr/>
        </p:nvPicPr>
        <p:blipFill>
          <a:blip r:embed="rId3"/>
          <a:stretch>
            <a:fillRect/>
          </a:stretch>
        </p:blipFill>
        <p:spPr>
          <a:xfrm>
            <a:off x="8802883" y="187999"/>
            <a:ext cx="1852265" cy="2075367"/>
          </a:xfrm>
          <a:prstGeom prst="rect">
            <a:avLst/>
          </a:prstGeom>
          <a:ln w="28575">
            <a:solidFill>
              <a:srgbClr val="002060"/>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2442" y="4536766"/>
            <a:ext cx="2165412" cy="2135638"/>
          </a:xfrm>
          <a:prstGeom prst="rect">
            <a:avLst/>
          </a:prstGeom>
          <a:ln w="28575">
            <a:solidFill>
              <a:srgbClr val="002060"/>
            </a:solidFill>
          </a:ln>
        </p:spPr>
      </p:pic>
      <p:pic>
        <p:nvPicPr>
          <p:cNvPr id="14" name="Picture 13"/>
          <p:cNvPicPr>
            <a:picLocks noChangeAspect="1"/>
          </p:cNvPicPr>
          <p:nvPr/>
        </p:nvPicPr>
        <p:blipFill rotWithShape="1">
          <a:blip r:embed="rId5"/>
          <a:srcRect l="-1" r="558" b="1521"/>
          <a:stretch/>
        </p:blipFill>
        <p:spPr>
          <a:xfrm>
            <a:off x="8926716" y="2550350"/>
            <a:ext cx="2027041" cy="2060621"/>
          </a:xfrm>
          <a:prstGeom prst="rect">
            <a:avLst/>
          </a:prstGeom>
          <a:ln w="28575">
            <a:solidFill>
              <a:srgbClr val="002060"/>
            </a:solidFill>
          </a:ln>
        </p:spPr>
      </p:pic>
      <p:sp>
        <p:nvSpPr>
          <p:cNvPr id="15" name="TextBox 14"/>
          <p:cNvSpPr txBox="1"/>
          <p:nvPr/>
        </p:nvSpPr>
        <p:spPr>
          <a:xfrm>
            <a:off x="9115904" y="2263366"/>
            <a:ext cx="1837853" cy="230832"/>
          </a:xfrm>
          <a:prstGeom prst="rect">
            <a:avLst/>
          </a:prstGeom>
          <a:noFill/>
        </p:spPr>
        <p:txBody>
          <a:bodyPr wrap="square" rtlCol="0">
            <a:spAutoFit/>
          </a:bodyPr>
          <a:lstStyle/>
          <a:p>
            <a:r>
              <a:rPr lang="en-US" sz="900" dirty="0" smtClean="0"/>
              <a:t>Anchorage school yearbook</a:t>
            </a:r>
            <a:endParaRPr lang="en-US" sz="900" dirty="0"/>
          </a:p>
        </p:txBody>
      </p:sp>
      <p:sp>
        <p:nvSpPr>
          <p:cNvPr id="16" name="TextBox 15"/>
          <p:cNvSpPr txBox="1"/>
          <p:nvPr/>
        </p:nvSpPr>
        <p:spPr>
          <a:xfrm>
            <a:off x="9616531" y="4405513"/>
            <a:ext cx="1132041" cy="230832"/>
          </a:xfrm>
          <a:prstGeom prst="rect">
            <a:avLst/>
          </a:prstGeom>
          <a:noFill/>
        </p:spPr>
        <p:txBody>
          <a:bodyPr wrap="none" rtlCol="0">
            <a:spAutoFit/>
          </a:bodyPr>
          <a:lstStyle/>
          <a:p>
            <a:r>
              <a:rPr lang="en-US" sz="900" dirty="0" smtClean="0"/>
              <a:t>Anchorage Museum</a:t>
            </a:r>
            <a:endParaRPr lang="en-US" sz="900" dirty="0"/>
          </a:p>
        </p:txBody>
      </p:sp>
      <p:sp>
        <p:nvSpPr>
          <p:cNvPr id="17" name="TextBox 16"/>
          <p:cNvSpPr txBox="1"/>
          <p:nvPr/>
        </p:nvSpPr>
        <p:spPr>
          <a:xfrm>
            <a:off x="10565738" y="6622761"/>
            <a:ext cx="1172116" cy="261610"/>
          </a:xfrm>
          <a:prstGeom prst="rect">
            <a:avLst/>
          </a:prstGeom>
          <a:noFill/>
        </p:spPr>
        <p:txBody>
          <a:bodyPr wrap="none" rtlCol="0">
            <a:spAutoFit/>
          </a:bodyPr>
          <a:lstStyle/>
          <a:p>
            <a:r>
              <a:rPr lang="en-US" sz="1100" dirty="0" smtClean="0"/>
              <a:t>Private collection</a:t>
            </a:r>
            <a:endParaRPr lang="en-US" sz="1100" dirty="0"/>
          </a:p>
        </p:txBody>
      </p:sp>
    </p:spTree>
    <p:extLst>
      <p:ext uri="{BB962C8B-B14F-4D97-AF65-F5344CB8AC3E}">
        <p14:creationId xmlns:p14="http://schemas.microsoft.com/office/powerpoint/2010/main" val="14929320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03" y="2993013"/>
            <a:ext cx="5947918" cy="3518830"/>
          </a:xfrm>
          <a:prstGeom prst="rect">
            <a:avLst/>
          </a:prstGeom>
          <a:ln w="28575">
            <a:solidFill>
              <a:schemeClr val="tx1"/>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909" t="3568" r="4180" b="4960"/>
          <a:stretch/>
        </p:blipFill>
        <p:spPr>
          <a:xfrm>
            <a:off x="543208" y="516048"/>
            <a:ext cx="1901228" cy="2589291"/>
          </a:xfrm>
          <a:prstGeom prst="rect">
            <a:avLst/>
          </a:prstGeom>
          <a:ln>
            <a:solidFill>
              <a:srgbClr val="FFC000"/>
            </a:solidFill>
          </a:ln>
        </p:spPr>
      </p:pic>
      <p:sp>
        <p:nvSpPr>
          <p:cNvPr id="3" name="TextBox 2"/>
          <p:cNvSpPr txBox="1"/>
          <p:nvPr/>
        </p:nvSpPr>
        <p:spPr>
          <a:xfrm>
            <a:off x="7785914" y="255961"/>
            <a:ext cx="4046899" cy="2554545"/>
          </a:xfrm>
          <a:prstGeom prst="rect">
            <a:avLst/>
          </a:prstGeom>
          <a:solidFill>
            <a:srgbClr val="002060"/>
          </a:solidFill>
          <a:ln>
            <a:solidFill>
              <a:srgbClr val="FFC000"/>
            </a:solidFill>
          </a:ln>
        </p:spPr>
        <p:txBody>
          <a:bodyPr wrap="square" rtlCol="0">
            <a:spAutoFit/>
          </a:bodyPr>
          <a:lstStyle/>
          <a:p>
            <a:r>
              <a:rPr lang="en-US" sz="3200" b="1" dirty="0" smtClean="0">
                <a:solidFill>
                  <a:srgbClr val="FFC000"/>
                </a:solidFill>
              </a:rPr>
              <a:t>Anchorage’s beginning was important to </a:t>
            </a:r>
            <a:r>
              <a:rPr lang="en-US" sz="3200" b="1" i="1" dirty="0" smtClean="0">
                <a:solidFill>
                  <a:srgbClr val="FFC000"/>
                </a:solidFill>
              </a:rPr>
              <a:t>individuals</a:t>
            </a:r>
            <a:r>
              <a:rPr lang="en-US" sz="3200" b="1" dirty="0" smtClean="0">
                <a:solidFill>
                  <a:srgbClr val="FFC000"/>
                </a:solidFill>
              </a:rPr>
              <a:t> because it presented them with new opportunities</a:t>
            </a:r>
            <a:endParaRPr lang="en-US" sz="3200" b="1" dirty="0">
              <a:solidFill>
                <a:srgbClr val="FFC00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6994" y="3342917"/>
            <a:ext cx="4825041" cy="3039776"/>
          </a:xfrm>
          <a:prstGeom prst="rect">
            <a:avLst/>
          </a:prstGeom>
          <a:ln w="28575">
            <a:solidFill>
              <a:schemeClr val="tx1"/>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318" t="11008" r="11267" b="17331"/>
          <a:stretch/>
        </p:blipFill>
        <p:spPr>
          <a:xfrm>
            <a:off x="2685652" y="255961"/>
            <a:ext cx="2492930" cy="2969034"/>
          </a:xfrm>
          <a:prstGeom prst="rect">
            <a:avLst/>
          </a:prstGeom>
          <a:ln>
            <a:solidFill>
              <a:srgbClr val="FFC000"/>
            </a:solidFill>
          </a:ln>
        </p:spPr>
      </p:pic>
      <p:pic>
        <p:nvPicPr>
          <p:cNvPr id="11" name="Picture 2" descr="http://auntphilstrunk.com/wp-content/uploads/2014/11/2014-11-Nov-Loussac.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7491" y="448860"/>
            <a:ext cx="2421059" cy="184461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7448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 y="89453"/>
            <a:ext cx="11594619" cy="6637918"/>
          </a:xfrm>
          <a:prstGeom prst="rect">
            <a:avLst/>
          </a:prstGeom>
          <a:ln w="28575">
            <a:solidFill>
              <a:schemeClr val="tx1"/>
            </a:solidFill>
          </a:ln>
        </p:spPr>
      </p:pic>
      <p:sp>
        <p:nvSpPr>
          <p:cNvPr id="3" name="Rectangle 1"/>
          <p:cNvSpPr>
            <a:spLocks noChangeArrowheads="1"/>
          </p:cNvSpPr>
          <p:nvPr/>
        </p:nvSpPr>
        <p:spPr bwMode="auto">
          <a:xfrm>
            <a:off x="0" y="-14186479"/>
            <a:ext cx="39536788" cy="2883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26737776" rIns="6348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According to data from the Division of Permanent Fund Dividend (2011), there are at least 61 Alaskans who are 100 years and older in the State, up from 40 in 2010. The oldest Alaskan is 104 years old. (This person did not give their consent to be acknowledged.) The following 20 Centenarians gave their consent to us to honor them publicly during Older Americans Month celebrations: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Magdalena Mappala - 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Jamie de GuzmanAnchorage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Johnny McCurryAnchorage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Austrid GarrettAnchorage</a:t>
            </a:r>
            <a:r>
              <a:rPr kumimoji="0" lang="en-US" altLang="en-US" sz="900" b="0" i="0" u="none" strike="noStrike" cap="none" normalizeH="0" baseline="0" dirty="0" smtClean="0">
                <a:ln>
                  <a:noFill/>
                </a:ln>
                <a:solidFill>
                  <a:schemeClr val="tx1"/>
                </a:solidFill>
                <a:effectLst/>
                <a:latin typeface="Arial" panose="020B0604020202020204" pitchFamily="34" charset="0"/>
                <a:hlinkClick r:id="rId3"/>
              </a:rPr>
              <a:t> </a:t>
            </a:r>
            <a:endParaRPr kumimoji="0" lang="en-US" altLang="en-US" sz="800" b="0" i="0" u="none" strike="noStrike" cap="none" normalizeH="0" baseline="0" dirty="0" smtClean="0">
              <a:ln>
                <a:noFill/>
              </a:ln>
              <a:solidFill>
                <a:srgbClr val="CFCFCF"/>
              </a:solidFill>
              <a:effectLst/>
              <a:latin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hlinkClick r:id="rId3"/>
              </a:rPr>
              <a:t>Alfredro AgronAnchorage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Alice LarsonAnchorage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hlinkClick r:id="rId4"/>
              </a:rPr>
              <a:t>Dorothy NorrisAnchorage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Doris McBurneyAnchorage</a:t>
            </a:r>
            <a:endParaRPr kumimoji="0" lang="en-US" altLang="en-US" sz="9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extBox 5"/>
          <p:cNvSpPr txBox="1"/>
          <p:nvPr/>
        </p:nvSpPr>
        <p:spPr>
          <a:xfrm>
            <a:off x="947056" y="446315"/>
            <a:ext cx="3440217" cy="646331"/>
          </a:xfrm>
          <a:prstGeom prst="rect">
            <a:avLst/>
          </a:prstGeom>
          <a:solidFill>
            <a:srgbClr val="FFC000"/>
          </a:solidFill>
          <a:ln>
            <a:solidFill>
              <a:srgbClr val="002060"/>
            </a:solidFill>
          </a:ln>
        </p:spPr>
        <p:txBody>
          <a:bodyPr wrap="square" rtlCol="0">
            <a:spAutoFit/>
          </a:bodyPr>
          <a:lstStyle/>
          <a:p>
            <a:r>
              <a:rPr lang="en-US" sz="3600" b="1" dirty="0" smtClean="0">
                <a:solidFill>
                  <a:srgbClr val="002060"/>
                </a:solidFill>
              </a:rPr>
              <a:t>Regional Interest</a:t>
            </a:r>
            <a:endParaRPr lang="en-US" sz="3600" b="1" dirty="0">
              <a:solidFill>
                <a:srgbClr val="002060"/>
              </a:solidFill>
            </a:endParaRPr>
          </a:p>
        </p:txBody>
      </p:sp>
    </p:spTree>
    <p:extLst>
      <p:ext uri="{BB962C8B-B14F-4D97-AF65-F5344CB8AC3E}">
        <p14:creationId xmlns:p14="http://schemas.microsoft.com/office/powerpoint/2010/main" val="5475047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957705" y="6180871"/>
            <a:ext cx="3018553" cy="523220"/>
          </a:xfrm>
          <a:prstGeom prst="rect">
            <a:avLst/>
          </a:prstGeom>
          <a:noFill/>
        </p:spPr>
        <p:txBody>
          <a:bodyPr wrap="square" rtlCol="0">
            <a:spAutoFit/>
          </a:bodyPr>
          <a:lstStyle/>
          <a:p>
            <a:r>
              <a:rPr lang="en-US" sz="1400" i="1" dirty="0" smtClean="0"/>
              <a:t>Morning Oregonian </a:t>
            </a:r>
            <a:r>
              <a:rPr lang="en-US" sz="1400" dirty="0" smtClean="0"/>
              <a:t>(Portland), </a:t>
            </a:r>
          </a:p>
          <a:p>
            <a:r>
              <a:rPr lang="en-US" sz="1400" dirty="0" smtClean="0"/>
              <a:t>August 10, 1913</a:t>
            </a:r>
            <a:endParaRPr lang="en-US" sz="1400" dirty="0"/>
          </a:p>
        </p:txBody>
      </p:sp>
      <p:pic>
        <p:nvPicPr>
          <p:cNvPr id="5" name="Picture 4"/>
          <p:cNvPicPr>
            <a:picLocks noChangeAspect="1"/>
          </p:cNvPicPr>
          <p:nvPr/>
        </p:nvPicPr>
        <p:blipFill rotWithShape="1">
          <a:blip r:embed="rId2"/>
          <a:srcRect l="571" t="2334" r="2147" b="557"/>
          <a:stretch/>
        </p:blipFill>
        <p:spPr>
          <a:xfrm>
            <a:off x="97972" y="348342"/>
            <a:ext cx="5878286" cy="5693229"/>
          </a:xfrm>
          <a:prstGeom prst="rect">
            <a:avLst/>
          </a:prstGeom>
          <a:ln w="38100">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3669" y="3194956"/>
            <a:ext cx="4803887" cy="3386913"/>
          </a:xfrm>
          <a:prstGeom prst="rect">
            <a:avLst/>
          </a:prstGeom>
          <a:ln w="28575">
            <a:solidFill>
              <a:srgbClr val="92D050"/>
            </a:solidFill>
          </a:ln>
        </p:spPr>
      </p:pic>
      <p:sp>
        <p:nvSpPr>
          <p:cNvPr id="6" name="TextBox 5"/>
          <p:cNvSpPr txBox="1"/>
          <p:nvPr/>
        </p:nvSpPr>
        <p:spPr>
          <a:xfrm>
            <a:off x="6509441" y="506994"/>
            <a:ext cx="4928744" cy="1485022"/>
          </a:xfrm>
          <a:prstGeom prst="rect">
            <a:avLst/>
          </a:prstGeom>
          <a:solidFill>
            <a:srgbClr val="002060"/>
          </a:solidFill>
          <a:ln>
            <a:solidFill>
              <a:srgbClr val="FFC000"/>
            </a:solidFill>
          </a:ln>
        </p:spPr>
        <p:txBody>
          <a:bodyPr wrap="square" rtlCol="0">
            <a:spAutoFit/>
          </a:bodyPr>
          <a:lstStyle/>
          <a:p>
            <a:r>
              <a:rPr lang="en-US" sz="2000" b="1" dirty="0">
                <a:solidFill>
                  <a:srgbClr val="FFC000"/>
                </a:solidFill>
              </a:rPr>
              <a:t>Anchorage enjoys the distinction of being the starting point of this huge commercial </a:t>
            </a:r>
            <a:r>
              <a:rPr lang="en-US" sz="2000" b="1" dirty="0" smtClean="0">
                <a:solidFill>
                  <a:srgbClr val="FFC000"/>
                </a:solidFill>
              </a:rPr>
              <a:t>enterprise… the </a:t>
            </a:r>
            <a:r>
              <a:rPr lang="en-US" sz="2000" b="1" dirty="0">
                <a:solidFill>
                  <a:srgbClr val="FFC000"/>
                </a:solidFill>
              </a:rPr>
              <a:t>opening </a:t>
            </a:r>
            <a:r>
              <a:rPr lang="en-US" sz="2000" b="1" dirty="0" smtClean="0">
                <a:solidFill>
                  <a:srgbClr val="FFC000"/>
                </a:solidFill>
              </a:rPr>
              <a:t>of… dormant </a:t>
            </a:r>
            <a:r>
              <a:rPr lang="en-US" sz="2000" b="1" dirty="0">
                <a:solidFill>
                  <a:srgbClr val="FFC000"/>
                </a:solidFill>
              </a:rPr>
              <a:t>mining and agricultural </a:t>
            </a:r>
            <a:r>
              <a:rPr lang="en-US" sz="2000" b="1" dirty="0" smtClean="0">
                <a:solidFill>
                  <a:srgbClr val="FFC000"/>
                </a:solidFill>
              </a:rPr>
              <a:t>resources…</a:t>
            </a:r>
          </a:p>
          <a:p>
            <a:r>
              <a:rPr lang="en-US" sz="1050" b="1" dirty="0">
                <a:solidFill>
                  <a:srgbClr val="FFC000"/>
                </a:solidFill>
              </a:rPr>
              <a:t>	</a:t>
            </a:r>
            <a:r>
              <a:rPr lang="en-US" sz="1050" b="1" dirty="0" smtClean="0">
                <a:solidFill>
                  <a:srgbClr val="FFC000"/>
                </a:solidFill>
              </a:rPr>
              <a:t>	                 </a:t>
            </a:r>
            <a:r>
              <a:rPr lang="en-US" sz="1050" b="1" dirty="0" smtClean="0">
                <a:solidFill>
                  <a:srgbClr val="92D050"/>
                </a:solidFill>
              </a:rPr>
              <a:t>—</a:t>
            </a:r>
            <a:r>
              <a:rPr lang="en-US" sz="1050" b="1" i="1" dirty="0" smtClean="0">
                <a:solidFill>
                  <a:srgbClr val="92D050"/>
                </a:solidFill>
              </a:rPr>
              <a:t>Cook Inlet Pioneer</a:t>
            </a:r>
            <a:r>
              <a:rPr lang="en-US" sz="1050" b="1" dirty="0" smtClean="0">
                <a:solidFill>
                  <a:srgbClr val="92D050"/>
                </a:solidFill>
              </a:rPr>
              <a:t>, June 5, 1915</a:t>
            </a:r>
            <a:endParaRPr lang="en-US" sz="1050" b="1" dirty="0">
              <a:solidFill>
                <a:srgbClr val="92D050"/>
              </a:solidFill>
            </a:endParaRPr>
          </a:p>
        </p:txBody>
      </p:sp>
    </p:spTree>
    <p:extLst>
      <p:ext uri="{BB962C8B-B14F-4D97-AF65-F5344CB8AC3E}">
        <p14:creationId xmlns:p14="http://schemas.microsoft.com/office/powerpoint/2010/main" val="18802133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372" y="915834"/>
            <a:ext cx="4181650" cy="4704358"/>
          </a:xfrm>
          <a:prstGeom prst="rect">
            <a:avLst/>
          </a:prstGeom>
          <a:ln w="28575">
            <a:solidFill>
              <a:srgbClr val="FFC000"/>
            </a:solidFill>
          </a:ln>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4594" r="15841" b="1691"/>
          <a:stretch/>
        </p:blipFill>
        <p:spPr>
          <a:xfrm>
            <a:off x="7148421" y="568212"/>
            <a:ext cx="2064190" cy="2917084"/>
          </a:xfrm>
          <a:prstGeom prst="rect">
            <a:avLst/>
          </a:prstGeom>
          <a:ln>
            <a:solidFill>
              <a:srgbClr val="FFC000"/>
            </a:solidFill>
          </a:ln>
        </p:spPr>
      </p:pic>
      <p:sp>
        <p:nvSpPr>
          <p:cNvPr id="13" name="Rectangle 12"/>
          <p:cNvSpPr/>
          <p:nvPr/>
        </p:nvSpPr>
        <p:spPr>
          <a:xfrm>
            <a:off x="6225308" y="3990109"/>
            <a:ext cx="4856134" cy="1815882"/>
          </a:xfrm>
          <a:prstGeom prst="rect">
            <a:avLst/>
          </a:prstGeom>
          <a:solidFill>
            <a:srgbClr val="002060"/>
          </a:solidFill>
          <a:ln>
            <a:solidFill>
              <a:srgbClr val="FFC000"/>
            </a:solidFill>
          </a:ln>
        </p:spPr>
        <p:txBody>
          <a:bodyPr wrap="square">
            <a:spAutoFit/>
          </a:bodyPr>
          <a:lstStyle/>
          <a:p>
            <a:r>
              <a:rPr lang="en-US" sz="2800" b="1" i="1" dirty="0">
                <a:solidFill>
                  <a:srgbClr val="FFC000"/>
                </a:solidFill>
              </a:rPr>
              <a:t>marine treasures</a:t>
            </a:r>
            <a:r>
              <a:rPr lang="en-US" sz="2800" b="1" i="1" dirty="0" smtClean="0">
                <a:solidFill>
                  <a:srgbClr val="FFC000"/>
                </a:solidFill>
              </a:rPr>
              <a:t>….salmon</a:t>
            </a:r>
            <a:r>
              <a:rPr lang="en-US" sz="2800" b="1" i="1" dirty="0">
                <a:solidFill>
                  <a:srgbClr val="FFC000"/>
                </a:solidFill>
              </a:rPr>
              <a:t>, cod, and other </a:t>
            </a:r>
            <a:r>
              <a:rPr lang="en-US" sz="2800" b="1" i="1" dirty="0" smtClean="0">
                <a:solidFill>
                  <a:srgbClr val="FFC000"/>
                </a:solidFill>
              </a:rPr>
              <a:t>fishes…. cedar… furs….limestone </a:t>
            </a:r>
            <a:r>
              <a:rPr lang="en-US" sz="2800" b="1" i="1" dirty="0">
                <a:solidFill>
                  <a:srgbClr val="FFC000"/>
                </a:solidFill>
              </a:rPr>
              <a:t>and </a:t>
            </a:r>
            <a:r>
              <a:rPr lang="en-US" sz="2800" b="1" i="1" dirty="0" smtClean="0">
                <a:solidFill>
                  <a:srgbClr val="FFC000"/>
                </a:solidFill>
              </a:rPr>
              <a:t>marble…. coal….quartz…gold…</a:t>
            </a:r>
            <a:endParaRPr lang="en-US" sz="2800" b="1" i="1" dirty="0">
              <a:solidFill>
                <a:srgbClr val="FFC000"/>
              </a:solidFill>
            </a:endParaRPr>
          </a:p>
        </p:txBody>
      </p:sp>
      <p:sp>
        <p:nvSpPr>
          <p:cNvPr id="2" name="TextBox 1"/>
          <p:cNvSpPr txBox="1"/>
          <p:nvPr/>
        </p:nvSpPr>
        <p:spPr>
          <a:xfrm>
            <a:off x="1248194" y="5738675"/>
            <a:ext cx="1876091" cy="646331"/>
          </a:xfrm>
          <a:prstGeom prst="rect">
            <a:avLst/>
          </a:prstGeom>
          <a:noFill/>
        </p:spPr>
        <p:txBody>
          <a:bodyPr wrap="none" rtlCol="0">
            <a:spAutoFit/>
          </a:bodyPr>
          <a:lstStyle/>
          <a:p>
            <a:r>
              <a:rPr lang="en-US" b="1" dirty="0" smtClean="0">
                <a:solidFill>
                  <a:srgbClr val="FFC000"/>
                </a:solidFill>
              </a:rPr>
              <a:t>Secretary of State</a:t>
            </a:r>
          </a:p>
          <a:p>
            <a:r>
              <a:rPr lang="en-US" b="1" dirty="0" smtClean="0">
                <a:solidFill>
                  <a:srgbClr val="FFC000"/>
                </a:solidFill>
              </a:rPr>
              <a:t> William Seward</a:t>
            </a:r>
            <a:endParaRPr lang="en-US" b="1" dirty="0">
              <a:solidFill>
                <a:srgbClr val="FFC000"/>
              </a:solidFill>
            </a:endParaRPr>
          </a:p>
        </p:txBody>
      </p:sp>
    </p:spTree>
    <p:extLst>
      <p:ext uri="{BB962C8B-B14F-4D97-AF65-F5344CB8AC3E}">
        <p14:creationId xmlns:p14="http://schemas.microsoft.com/office/powerpoint/2010/main" val="22328544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599" y="156031"/>
            <a:ext cx="6409580" cy="6495139"/>
          </a:xfrm>
          <a:prstGeom prst="rect">
            <a:avLst/>
          </a:prstGeom>
          <a:ln w="28575">
            <a:solidFill>
              <a:srgbClr val="002060"/>
            </a:solidFill>
          </a:ln>
        </p:spPr>
      </p:pic>
      <p:sp>
        <p:nvSpPr>
          <p:cNvPr id="6" name="TextBox 5"/>
          <p:cNvSpPr txBox="1"/>
          <p:nvPr/>
        </p:nvSpPr>
        <p:spPr>
          <a:xfrm>
            <a:off x="6988628" y="5823857"/>
            <a:ext cx="1754006" cy="430887"/>
          </a:xfrm>
          <a:prstGeom prst="rect">
            <a:avLst/>
          </a:prstGeom>
          <a:noFill/>
        </p:spPr>
        <p:txBody>
          <a:bodyPr wrap="none" rtlCol="0">
            <a:spAutoFit/>
          </a:bodyPr>
          <a:lstStyle/>
          <a:p>
            <a:r>
              <a:rPr lang="en-US" sz="1100" b="1" i="1" dirty="0" smtClean="0">
                <a:solidFill>
                  <a:srgbClr val="92D050"/>
                </a:solidFill>
              </a:rPr>
              <a:t>Wilkes-Barre Times-Leader</a:t>
            </a:r>
          </a:p>
          <a:p>
            <a:r>
              <a:rPr lang="en-US" sz="1100" b="1" dirty="0" smtClean="0">
                <a:solidFill>
                  <a:srgbClr val="92D050"/>
                </a:solidFill>
              </a:rPr>
              <a:t>April 22, 1915</a:t>
            </a:r>
            <a:endParaRPr lang="en-US" sz="1100" b="1" dirty="0">
              <a:solidFill>
                <a:srgbClr val="92D050"/>
              </a:solidFill>
            </a:endParaRPr>
          </a:p>
        </p:txBody>
      </p:sp>
      <p:sp>
        <p:nvSpPr>
          <p:cNvPr id="7" name="TextBox 6"/>
          <p:cNvSpPr txBox="1"/>
          <p:nvPr/>
        </p:nvSpPr>
        <p:spPr>
          <a:xfrm>
            <a:off x="7714168" y="946008"/>
            <a:ext cx="3434466" cy="1754326"/>
          </a:xfrm>
          <a:prstGeom prst="rect">
            <a:avLst/>
          </a:prstGeom>
          <a:solidFill>
            <a:srgbClr val="002060"/>
          </a:solidFill>
          <a:ln>
            <a:solidFill>
              <a:srgbClr val="FFC000"/>
            </a:solidFill>
          </a:ln>
        </p:spPr>
        <p:txBody>
          <a:bodyPr wrap="none" rtlCol="0">
            <a:spAutoFit/>
          </a:bodyPr>
          <a:lstStyle/>
          <a:p>
            <a:r>
              <a:rPr lang="en-US" b="1" dirty="0" smtClean="0">
                <a:solidFill>
                  <a:srgbClr val="FFC000"/>
                </a:solidFill>
              </a:rPr>
              <a:t>More gold than California</a:t>
            </a:r>
          </a:p>
          <a:p>
            <a:endParaRPr lang="en-US" b="1" dirty="0">
              <a:solidFill>
                <a:srgbClr val="FFC000"/>
              </a:solidFill>
            </a:endParaRPr>
          </a:p>
          <a:p>
            <a:r>
              <a:rPr lang="en-US" b="1" dirty="0" smtClean="0">
                <a:solidFill>
                  <a:srgbClr val="FFC000"/>
                </a:solidFill>
              </a:rPr>
              <a:t>More coal than Pennsylvania</a:t>
            </a:r>
          </a:p>
          <a:p>
            <a:endParaRPr lang="en-US" b="1" dirty="0">
              <a:solidFill>
                <a:srgbClr val="FFC000"/>
              </a:solidFill>
            </a:endParaRPr>
          </a:p>
          <a:p>
            <a:r>
              <a:rPr lang="en-US" b="1" dirty="0" smtClean="0">
                <a:solidFill>
                  <a:srgbClr val="FFC000"/>
                </a:solidFill>
              </a:rPr>
              <a:t>470 times the size of Rhode Island</a:t>
            </a:r>
          </a:p>
          <a:p>
            <a:r>
              <a:rPr lang="en-US" b="1" dirty="0">
                <a:solidFill>
                  <a:srgbClr val="FFC000"/>
                </a:solidFill>
              </a:rPr>
              <a:t>	</a:t>
            </a:r>
            <a:r>
              <a:rPr lang="en-US" b="1" dirty="0" smtClean="0">
                <a:solidFill>
                  <a:srgbClr val="FFC000"/>
                </a:solidFill>
              </a:rPr>
              <a:t>	</a:t>
            </a:r>
            <a:r>
              <a:rPr lang="en-US" sz="1200" b="1" dirty="0" smtClean="0">
                <a:solidFill>
                  <a:srgbClr val="FFC000"/>
                </a:solidFill>
              </a:rPr>
              <a:t>(actually 425 times)</a:t>
            </a:r>
            <a:endParaRPr lang="en-US" b="1" dirty="0">
              <a:solidFill>
                <a:srgbClr val="FFC000"/>
              </a:solidFill>
            </a:endParaRPr>
          </a:p>
        </p:txBody>
      </p:sp>
    </p:spTree>
    <p:extLst>
      <p:ext uri="{BB962C8B-B14F-4D97-AF65-F5344CB8AC3E}">
        <p14:creationId xmlns:p14="http://schemas.microsoft.com/office/powerpoint/2010/main" val="28179654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07" t="1840" r="689" b="6432"/>
          <a:stretch/>
        </p:blipFill>
        <p:spPr>
          <a:xfrm>
            <a:off x="1065969" y="162962"/>
            <a:ext cx="10113022" cy="6491335"/>
          </a:xfrm>
          <a:prstGeom prst="rect">
            <a:avLst/>
          </a:prstGeom>
          <a:ln w="38100">
            <a:solidFill>
              <a:srgbClr val="FFC000"/>
            </a:solidFill>
          </a:ln>
        </p:spPr>
      </p:pic>
      <p:sp>
        <p:nvSpPr>
          <p:cNvPr id="3" name="TextBox 2"/>
          <p:cNvSpPr txBox="1"/>
          <p:nvPr/>
        </p:nvSpPr>
        <p:spPr>
          <a:xfrm>
            <a:off x="5998071" y="1149791"/>
            <a:ext cx="248819" cy="261610"/>
          </a:xfrm>
          <a:prstGeom prst="rect">
            <a:avLst/>
          </a:prstGeom>
          <a:solidFill>
            <a:srgbClr val="00B0F0"/>
          </a:solidFill>
          <a:ln>
            <a:solidFill>
              <a:srgbClr val="002060"/>
            </a:solidFill>
          </a:ln>
        </p:spPr>
        <p:txBody>
          <a:bodyPr wrap="square" rtlCol="0">
            <a:spAutoFit/>
          </a:bodyPr>
          <a:lstStyle/>
          <a:p>
            <a:r>
              <a:rPr lang="en-US" sz="1100" b="1" dirty="0" smtClean="0"/>
              <a:t>X</a:t>
            </a:r>
            <a:endParaRPr lang="en-US" sz="1100" b="1" dirty="0"/>
          </a:p>
        </p:txBody>
      </p:sp>
      <p:sp>
        <p:nvSpPr>
          <p:cNvPr id="4" name="TextBox 3"/>
          <p:cNvSpPr txBox="1"/>
          <p:nvPr/>
        </p:nvSpPr>
        <p:spPr>
          <a:xfrm>
            <a:off x="8097398" y="4032174"/>
            <a:ext cx="1366080" cy="261610"/>
          </a:xfrm>
          <a:prstGeom prst="rect">
            <a:avLst/>
          </a:prstGeom>
          <a:noFill/>
        </p:spPr>
        <p:txBody>
          <a:bodyPr wrap="none" rtlCol="0">
            <a:spAutoFit/>
          </a:bodyPr>
          <a:lstStyle/>
          <a:p>
            <a:r>
              <a:rPr lang="en-US" sz="1100" b="1" dirty="0" smtClean="0"/>
              <a:t>Panama Canal  1903</a:t>
            </a:r>
            <a:endParaRPr lang="en-US" sz="1100" b="1" dirty="0"/>
          </a:p>
        </p:txBody>
      </p:sp>
      <p:sp>
        <p:nvSpPr>
          <p:cNvPr id="5" name="TextBox 4"/>
          <p:cNvSpPr txBox="1"/>
          <p:nvPr/>
        </p:nvSpPr>
        <p:spPr>
          <a:xfrm>
            <a:off x="292531" y="334183"/>
            <a:ext cx="4744760" cy="1200329"/>
          </a:xfrm>
          <a:prstGeom prst="rect">
            <a:avLst/>
          </a:prstGeom>
          <a:solidFill>
            <a:srgbClr val="FFC000"/>
          </a:solidFill>
          <a:ln>
            <a:solidFill>
              <a:srgbClr val="002060"/>
            </a:solidFill>
          </a:ln>
        </p:spPr>
        <p:txBody>
          <a:bodyPr wrap="none" rtlCol="0">
            <a:spAutoFit/>
          </a:bodyPr>
          <a:lstStyle/>
          <a:p>
            <a:r>
              <a:rPr lang="en-US" sz="3600" b="1" dirty="0" smtClean="0">
                <a:solidFill>
                  <a:srgbClr val="002060"/>
                </a:solidFill>
              </a:rPr>
              <a:t>How broad themes play</a:t>
            </a:r>
          </a:p>
          <a:p>
            <a:r>
              <a:rPr lang="en-US" sz="3600" b="1" dirty="0">
                <a:solidFill>
                  <a:srgbClr val="002060"/>
                </a:solidFill>
              </a:rPr>
              <a:t>o</a:t>
            </a:r>
            <a:r>
              <a:rPr lang="en-US" sz="3600" b="1" dirty="0" smtClean="0">
                <a:solidFill>
                  <a:srgbClr val="002060"/>
                </a:solidFill>
              </a:rPr>
              <a:t>ut in particular places</a:t>
            </a:r>
            <a:endParaRPr lang="en-US" sz="3600" b="1" dirty="0">
              <a:solidFill>
                <a:srgbClr val="002060"/>
              </a:solidFill>
            </a:endParaRPr>
          </a:p>
        </p:txBody>
      </p:sp>
    </p:spTree>
    <p:extLst>
      <p:ext uri="{BB962C8B-B14F-4D97-AF65-F5344CB8AC3E}">
        <p14:creationId xmlns:p14="http://schemas.microsoft.com/office/powerpoint/2010/main" val="32466672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71193" y="679009"/>
            <a:ext cx="11452633" cy="5509200"/>
          </a:xfrm>
          <a:prstGeom prst="rect">
            <a:avLst/>
          </a:prstGeom>
          <a:solidFill>
            <a:srgbClr val="002060"/>
          </a:solidFill>
          <a:ln>
            <a:solidFill>
              <a:srgbClr val="FFC000"/>
            </a:solidFill>
          </a:ln>
        </p:spPr>
        <p:txBody>
          <a:bodyPr wrap="square" rtlCol="0">
            <a:spAutoFit/>
          </a:bodyPr>
          <a:lstStyle/>
          <a:p>
            <a:endParaRPr lang="en-US" sz="3200" b="1" dirty="0">
              <a:solidFill>
                <a:srgbClr val="FFC000"/>
              </a:solidFill>
            </a:endParaRPr>
          </a:p>
          <a:p>
            <a:pPr algn="ctr"/>
            <a:r>
              <a:rPr lang="en-US" sz="4000" b="1" dirty="0" smtClean="0">
                <a:solidFill>
                  <a:srgbClr val="FFC000"/>
                </a:solidFill>
              </a:rPr>
              <a:t>Congressional vote </a:t>
            </a:r>
          </a:p>
          <a:p>
            <a:pPr algn="ctr"/>
            <a:r>
              <a:rPr lang="en-US" sz="4000" b="1" dirty="0" smtClean="0">
                <a:solidFill>
                  <a:srgbClr val="FFC000"/>
                </a:solidFill>
              </a:rPr>
              <a:t>to approve building </a:t>
            </a:r>
          </a:p>
          <a:p>
            <a:pPr algn="ctr"/>
            <a:r>
              <a:rPr lang="en-US" sz="4000" b="1" dirty="0" smtClean="0">
                <a:solidFill>
                  <a:srgbClr val="FFC000"/>
                </a:solidFill>
              </a:rPr>
              <a:t>of the Alaska Railroad </a:t>
            </a:r>
          </a:p>
          <a:p>
            <a:pPr algn="ctr"/>
            <a:r>
              <a:rPr lang="en-US" sz="2000" b="1" dirty="0" smtClean="0">
                <a:solidFill>
                  <a:srgbClr val="FFC000"/>
                </a:solidFill>
              </a:rPr>
              <a:t>(1914)</a:t>
            </a:r>
          </a:p>
          <a:p>
            <a:endParaRPr lang="en-US" sz="2000" b="1" dirty="0" smtClean="0">
              <a:solidFill>
                <a:srgbClr val="FFC000"/>
              </a:solidFill>
            </a:endParaRPr>
          </a:p>
          <a:p>
            <a:endParaRPr lang="en-US" sz="2000" b="1" dirty="0">
              <a:solidFill>
                <a:srgbClr val="FFC000"/>
              </a:solidFill>
            </a:endParaRPr>
          </a:p>
          <a:p>
            <a:pPr algn="ctr"/>
            <a:r>
              <a:rPr lang="en-US" sz="2600" b="1" dirty="0" smtClean="0">
                <a:solidFill>
                  <a:srgbClr val="92D050"/>
                </a:solidFill>
              </a:rPr>
              <a:t>U.S. House of Representatives</a:t>
            </a:r>
          </a:p>
          <a:p>
            <a:pPr algn="ctr"/>
            <a:r>
              <a:rPr lang="en-US" sz="2600" b="1" dirty="0" smtClean="0">
                <a:solidFill>
                  <a:srgbClr val="92D050"/>
                </a:solidFill>
              </a:rPr>
              <a:t>230 to 87</a:t>
            </a:r>
          </a:p>
          <a:p>
            <a:pPr algn="ctr"/>
            <a:endParaRPr lang="en-US" sz="2600" b="1" dirty="0" smtClean="0">
              <a:solidFill>
                <a:srgbClr val="FFC000"/>
              </a:solidFill>
            </a:endParaRPr>
          </a:p>
          <a:p>
            <a:pPr algn="ctr"/>
            <a:r>
              <a:rPr lang="en-US" sz="2600" b="1" dirty="0" smtClean="0">
                <a:solidFill>
                  <a:srgbClr val="FFC000"/>
                </a:solidFill>
              </a:rPr>
              <a:t>72.5% </a:t>
            </a:r>
            <a:r>
              <a:rPr lang="en-US" sz="2600" b="1" dirty="0">
                <a:solidFill>
                  <a:srgbClr val="FFC000"/>
                </a:solidFill>
              </a:rPr>
              <a:t>in favor</a:t>
            </a:r>
          </a:p>
          <a:p>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001913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580" y="452675"/>
            <a:ext cx="7362012" cy="5190484"/>
          </a:xfrm>
          <a:prstGeom prst="rect">
            <a:avLst/>
          </a:prstGeom>
          <a:ln w="28575">
            <a:solidFill>
              <a:srgbClr val="FFC000"/>
            </a:solidFill>
          </a:ln>
        </p:spPr>
      </p:pic>
      <p:sp>
        <p:nvSpPr>
          <p:cNvPr id="5" name="TextBox 4"/>
          <p:cNvSpPr txBox="1"/>
          <p:nvPr/>
        </p:nvSpPr>
        <p:spPr>
          <a:xfrm>
            <a:off x="6268598" y="2290527"/>
            <a:ext cx="5739789" cy="1323439"/>
          </a:xfrm>
          <a:prstGeom prst="rect">
            <a:avLst/>
          </a:prstGeom>
          <a:solidFill>
            <a:srgbClr val="002060"/>
          </a:solidFill>
          <a:ln>
            <a:solidFill>
              <a:schemeClr val="tx1"/>
            </a:solidFill>
          </a:ln>
        </p:spPr>
        <p:txBody>
          <a:bodyPr wrap="square" rtlCol="0">
            <a:spAutoFit/>
          </a:bodyPr>
          <a:lstStyle/>
          <a:p>
            <a:r>
              <a:rPr lang="en-US" sz="4000" b="1" i="1" dirty="0" smtClean="0">
                <a:solidFill>
                  <a:srgbClr val="FFC000"/>
                </a:solidFill>
              </a:rPr>
              <a:t>Finally, the government is taking Alaska seriously….</a:t>
            </a:r>
            <a:endParaRPr lang="en-US" sz="4000" b="1" i="1" dirty="0">
              <a:solidFill>
                <a:srgbClr val="FFC000"/>
              </a:solidFill>
            </a:endParaRPr>
          </a:p>
        </p:txBody>
      </p:sp>
    </p:spTree>
    <p:extLst>
      <p:ext uri="{BB962C8B-B14F-4D97-AF65-F5344CB8AC3E}">
        <p14:creationId xmlns:p14="http://schemas.microsoft.com/office/powerpoint/2010/main" val="26791778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25" y="190121"/>
            <a:ext cx="7311860" cy="6482283"/>
          </a:xfrm>
          <a:prstGeom prst="rect">
            <a:avLst/>
          </a:prstGeom>
          <a:ln w="28575">
            <a:solidFill>
              <a:srgbClr val="FFC000"/>
            </a:solidFill>
          </a:ln>
        </p:spPr>
      </p:pic>
      <p:sp>
        <p:nvSpPr>
          <p:cNvPr id="4" name="TextBox 3"/>
          <p:cNvSpPr txBox="1"/>
          <p:nvPr/>
        </p:nvSpPr>
        <p:spPr>
          <a:xfrm>
            <a:off x="7939889" y="827615"/>
            <a:ext cx="4146487" cy="1200329"/>
          </a:xfrm>
          <a:prstGeom prst="rect">
            <a:avLst/>
          </a:prstGeom>
          <a:solidFill>
            <a:srgbClr val="002060"/>
          </a:solidFill>
          <a:ln>
            <a:solidFill>
              <a:srgbClr val="FFC000"/>
            </a:solidFill>
          </a:ln>
        </p:spPr>
        <p:txBody>
          <a:bodyPr wrap="square" rtlCol="0">
            <a:spAutoFit/>
          </a:bodyPr>
          <a:lstStyle/>
          <a:p>
            <a:r>
              <a:rPr lang="en-US" sz="3600" b="1" dirty="0" smtClean="0">
                <a:solidFill>
                  <a:srgbClr val="FFC000"/>
                </a:solidFill>
              </a:rPr>
              <a:t>Undoing (the myth of) “Seward’s Folly”</a:t>
            </a:r>
            <a:endParaRPr lang="en-US" sz="3600" b="1" dirty="0">
              <a:solidFill>
                <a:srgbClr val="FFC000"/>
              </a:solidFill>
            </a:endParaRPr>
          </a:p>
        </p:txBody>
      </p:sp>
      <p:sp>
        <p:nvSpPr>
          <p:cNvPr id="3" name="TextBox 2"/>
          <p:cNvSpPr txBox="1"/>
          <p:nvPr/>
        </p:nvSpPr>
        <p:spPr>
          <a:xfrm>
            <a:off x="8637007" y="5377758"/>
            <a:ext cx="3229788" cy="523220"/>
          </a:xfrm>
          <a:prstGeom prst="rect">
            <a:avLst/>
          </a:prstGeom>
          <a:noFill/>
        </p:spPr>
        <p:txBody>
          <a:bodyPr wrap="square" rtlCol="0">
            <a:spAutoFit/>
          </a:bodyPr>
          <a:lstStyle/>
          <a:p>
            <a:r>
              <a:rPr lang="en-US" sz="2800" b="1" i="1" dirty="0" smtClean="0">
                <a:solidFill>
                  <a:srgbClr val="00B0F0"/>
                </a:solidFill>
                <a:effectLst>
                  <a:outerShdw blurRad="38100" dist="38100" dir="2700000" algn="tl">
                    <a:srgbClr val="000000">
                      <a:alpha val="43137"/>
                    </a:srgbClr>
                  </a:outerShdw>
                </a:effectLst>
              </a:rPr>
              <a:t>…a brief digression</a:t>
            </a:r>
            <a:endParaRPr lang="en-US" sz="28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3180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9446" y="1170583"/>
            <a:ext cx="6299200" cy="4394783"/>
          </a:xfrm>
          <a:prstGeom prst="rect">
            <a:avLst/>
          </a:prstGeom>
          <a:ln w="38100">
            <a:solidFill>
              <a:srgbClr val="002060"/>
            </a:solidFill>
          </a:ln>
        </p:spPr>
      </p:pic>
      <p:sp>
        <p:nvSpPr>
          <p:cNvPr id="6" name="TextBox 5"/>
          <p:cNvSpPr txBox="1"/>
          <p:nvPr/>
        </p:nvSpPr>
        <p:spPr>
          <a:xfrm>
            <a:off x="7115206" y="2228879"/>
            <a:ext cx="4478632" cy="1815882"/>
          </a:xfrm>
          <a:prstGeom prst="rect">
            <a:avLst/>
          </a:prstGeom>
          <a:solidFill>
            <a:srgbClr val="002060"/>
          </a:solidFill>
          <a:ln>
            <a:solidFill>
              <a:srgbClr val="FFFF00"/>
            </a:solidFill>
          </a:ln>
        </p:spPr>
        <p:txBody>
          <a:bodyPr wrap="square" rtlCol="0">
            <a:spAutoFit/>
          </a:bodyPr>
          <a:lstStyle/>
          <a:p>
            <a:r>
              <a:rPr lang="en-US" sz="2800" b="1" dirty="0" smtClean="0">
                <a:solidFill>
                  <a:srgbClr val="FFC000"/>
                </a:solidFill>
              </a:rPr>
              <a:t>“An outburst of newspaper condemnation and sarcasm”</a:t>
            </a:r>
          </a:p>
          <a:p>
            <a:endParaRPr lang="en-US" sz="2800" b="1" dirty="0">
              <a:solidFill>
                <a:srgbClr val="FFC000"/>
              </a:solidFill>
            </a:endParaRPr>
          </a:p>
          <a:p>
            <a:r>
              <a:rPr lang="en-US" sz="2800" b="1" dirty="0" smtClean="0">
                <a:solidFill>
                  <a:srgbClr val="FFC000"/>
                </a:solidFill>
              </a:rPr>
              <a:t>“storm of opprobrium”</a:t>
            </a:r>
            <a:endParaRPr lang="en-US" sz="2800" b="1" dirty="0">
              <a:solidFill>
                <a:srgbClr val="FFC000"/>
              </a:solidFill>
            </a:endParaRPr>
          </a:p>
        </p:txBody>
      </p:sp>
      <p:sp>
        <p:nvSpPr>
          <p:cNvPr id="7" name="TextBox 6"/>
          <p:cNvSpPr txBox="1"/>
          <p:nvPr/>
        </p:nvSpPr>
        <p:spPr>
          <a:xfrm>
            <a:off x="3485262" y="5303756"/>
            <a:ext cx="473206" cy="261610"/>
          </a:xfrm>
          <a:prstGeom prst="rect">
            <a:avLst/>
          </a:prstGeom>
          <a:noFill/>
        </p:spPr>
        <p:txBody>
          <a:bodyPr wrap="none" rtlCol="0">
            <a:spAutoFit/>
          </a:bodyPr>
          <a:lstStyle/>
          <a:p>
            <a:r>
              <a:rPr lang="en-US" sz="1100" dirty="0" smtClean="0"/>
              <a:t>1883</a:t>
            </a:r>
            <a:endParaRPr lang="en-US" sz="1100" dirty="0"/>
          </a:p>
        </p:txBody>
      </p:sp>
    </p:spTree>
    <p:extLst>
      <p:ext uri="{BB962C8B-B14F-4D97-AF65-F5344CB8AC3E}">
        <p14:creationId xmlns:p14="http://schemas.microsoft.com/office/powerpoint/2010/main" val="37797396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1680977" y="2055017"/>
            <a:ext cx="8829206" cy="1754326"/>
          </a:xfrm>
          <a:prstGeom prst="rect">
            <a:avLst/>
          </a:prstGeom>
          <a:solidFill>
            <a:srgbClr val="FFC000"/>
          </a:solidFill>
          <a:ln w="28575">
            <a:solidFill>
              <a:srgbClr val="002060"/>
            </a:solidFill>
          </a:ln>
        </p:spPr>
        <p:txBody>
          <a:bodyPr wrap="square">
            <a:spAutoFit/>
          </a:bodyPr>
          <a:lstStyle/>
          <a:p>
            <a:pPr indent="457200"/>
            <a:r>
              <a:rPr lang="en-US" sz="3600" b="1" u="sng"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Vote for the Alaska Purchase</a:t>
            </a:r>
          </a:p>
          <a:p>
            <a:pPr indent="457200"/>
            <a:r>
              <a:rPr lang="en-US" sz="3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U.S</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Senate: 37 to 2		95% in favor</a:t>
            </a:r>
          </a:p>
          <a:p>
            <a:pPr indent="457200"/>
            <a:r>
              <a:rPr lang="en-US" sz="3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U.S. House:  113 to 48	70% in favor</a:t>
            </a:r>
            <a:endParaRPr lang="en-US"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6565835" y="5476909"/>
            <a:ext cx="3459513" cy="523220"/>
          </a:xfrm>
          <a:prstGeom prst="rect">
            <a:avLst/>
          </a:prstGeom>
          <a:noFill/>
        </p:spPr>
        <p:txBody>
          <a:bodyPr wrap="square" rtlCol="0">
            <a:spAutoFit/>
          </a:bodyPr>
          <a:lstStyle/>
          <a:p>
            <a:r>
              <a:rPr lang="en-US" sz="2800" b="1" i="1" dirty="0">
                <a:solidFill>
                  <a:srgbClr val="00B0F0"/>
                </a:solidFill>
                <a:effectLst>
                  <a:outerShdw blurRad="38100" dist="38100" dir="2700000" algn="tl">
                    <a:srgbClr val="000000">
                      <a:alpha val="43137"/>
                    </a:srgbClr>
                  </a:outerShdw>
                </a:effectLst>
              </a:rPr>
              <a:t>n</a:t>
            </a:r>
            <a:r>
              <a:rPr lang="en-US" sz="2800" b="1" i="1" dirty="0" smtClean="0">
                <a:solidFill>
                  <a:srgbClr val="00B0F0"/>
                </a:solidFill>
                <a:effectLst>
                  <a:outerShdw blurRad="38100" dist="38100" dir="2700000" algn="tl">
                    <a:srgbClr val="000000">
                      <a:alpha val="43137"/>
                    </a:srgbClr>
                  </a:outerShdw>
                </a:effectLst>
              </a:rPr>
              <a:t>ot very controversial</a:t>
            </a:r>
            <a:endParaRPr lang="en-US" sz="28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0440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629588" y="1528998"/>
            <a:ext cx="10687986" cy="4739759"/>
          </a:xfrm>
          <a:prstGeom prst="rect">
            <a:avLst/>
          </a:prstGeom>
          <a:solidFill>
            <a:srgbClr val="FFC000"/>
          </a:solidFill>
          <a:ln w="28575">
            <a:solidFill>
              <a:schemeClr val="tx1"/>
            </a:solidFill>
          </a:ln>
        </p:spPr>
        <p:txBody>
          <a:bodyPr wrap="square">
            <a:spAutoFit/>
          </a:bodyPr>
          <a:lstStyle/>
          <a:p>
            <a:pPr indent="457200" algn="ctr"/>
            <a:r>
              <a:rPr lang="en-US" sz="6600" b="1"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Seward’s Folly = </a:t>
            </a:r>
          </a:p>
          <a:p>
            <a:pPr indent="457200" algn="ctr"/>
            <a:endParaRPr lang="en-US" sz="3600" b="1"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lgn="ctr"/>
            <a:r>
              <a:rPr lang="en-US" sz="4000" b="1"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Alaskans reading into history their frustration with a government that seemed uninterested in developing Alaska’s tremendous natural wealth</a:t>
            </a:r>
          </a:p>
          <a:p>
            <a:pPr indent="457200" algn="ctr"/>
            <a:endParaRPr lang="en-US" sz="4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7200"/>
            <a:r>
              <a:rPr lang="en-US" sz="2000" b="1" i="1"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i="1" dirty="0" smtClean="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…and the story, repeated over and over, gains a life of its own</a:t>
            </a:r>
            <a:r>
              <a:rPr lang="en-US" sz="4000" b="1"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21203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849086" y="711805"/>
            <a:ext cx="10417627" cy="5201424"/>
          </a:xfrm>
          <a:prstGeom prst="rect">
            <a:avLst/>
          </a:prstGeom>
          <a:solidFill>
            <a:srgbClr val="002060"/>
          </a:solidFill>
          <a:ln w="28575">
            <a:solidFill>
              <a:srgbClr val="FFC000"/>
            </a:solidFill>
          </a:ln>
        </p:spPr>
        <p:txBody>
          <a:bodyPr wrap="square" rtlCol="0">
            <a:spAutoFit/>
          </a:bodyPr>
          <a:lstStyle/>
          <a:p>
            <a:r>
              <a:rPr lang="en-US" sz="4000" b="1" i="1" dirty="0" smtClean="0">
                <a:solidFill>
                  <a:srgbClr val="FFC000"/>
                </a:solidFill>
              </a:rPr>
              <a:t>We’re right in the center of the hub. </a:t>
            </a:r>
          </a:p>
          <a:p>
            <a:r>
              <a:rPr lang="en-US" sz="4000" b="1" i="1" dirty="0" smtClean="0">
                <a:solidFill>
                  <a:srgbClr val="FFC000"/>
                </a:solidFill>
              </a:rPr>
              <a:t>Coal, fish, gold, copper, farm products </a:t>
            </a:r>
          </a:p>
          <a:p>
            <a:r>
              <a:rPr lang="en-US" sz="4000" b="1" i="1" dirty="0" smtClean="0">
                <a:solidFill>
                  <a:srgbClr val="FFC000"/>
                </a:solidFill>
              </a:rPr>
              <a:t>at our front and back door.  </a:t>
            </a:r>
            <a:r>
              <a:rPr lang="en-US" sz="1200" b="1" dirty="0" smtClean="0">
                <a:solidFill>
                  <a:srgbClr val="92D050"/>
                </a:solidFill>
              </a:rPr>
              <a:t>—</a:t>
            </a:r>
            <a:r>
              <a:rPr lang="en-US" sz="1200" b="1" i="1" dirty="0" smtClean="0">
                <a:solidFill>
                  <a:srgbClr val="92D050"/>
                </a:solidFill>
              </a:rPr>
              <a:t>Cook Inlet Pioneer</a:t>
            </a:r>
            <a:r>
              <a:rPr lang="en-US" sz="1200" b="1" dirty="0" smtClean="0">
                <a:solidFill>
                  <a:srgbClr val="92D050"/>
                </a:solidFill>
              </a:rPr>
              <a:t>, July 1915</a:t>
            </a:r>
            <a:endParaRPr lang="en-US" sz="1200" b="1" dirty="0">
              <a:solidFill>
                <a:srgbClr val="92D050"/>
              </a:solidFill>
            </a:endParaRPr>
          </a:p>
          <a:p>
            <a:endParaRPr lang="en-US" sz="4000" b="1" i="1" dirty="0" smtClean="0">
              <a:solidFill>
                <a:srgbClr val="FFC000"/>
              </a:solidFill>
            </a:endParaRPr>
          </a:p>
          <a:p>
            <a:endParaRPr lang="en-US" sz="4000" b="1" i="1" dirty="0">
              <a:solidFill>
                <a:srgbClr val="FFC000"/>
              </a:solidFill>
            </a:endParaRPr>
          </a:p>
          <a:p>
            <a:r>
              <a:rPr lang="en-US" sz="4000" b="1" i="1" dirty="0" smtClean="0">
                <a:solidFill>
                  <a:srgbClr val="FFC000"/>
                </a:solidFill>
              </a:rPr>
              <a:t>		Everything is coming to Anchorage, 		</a:t>
            </a:r>
            <a:r>
              <a:rPr lang="en-US" sz="4000" b="1" i="1" dirty="0" smtClean="0">
                <a:solidFill>
                  <a:srgbClr val="FFC000"/>
                </a:solidFill>
              </a:rPr>
              <a:t>that </a:t>
            </a:r>
            <a:r>
              <a:rPr lang="en-US" sz="4000" b="1" i="1" dirty="0" smtClean="0">
                <a:solidFill>
                  <a:srgbClr val="FFC000"/>
                </a:solidFill>
              </a:rPr>
              <a:t>favored town, situated </a:t>
            </a:r>
            <a:r>
              <a:rPr lang="en-US" sz="4000" b="1" i="1" dirty="0" smtClean="0">
                <a:solidFill>
                  <a:srgbClr val="FFC000"/>
                </a:solidFill>
              </a:rPr>
              <a:t>amidst</a:t>
            </a:r>
          </a:p>
          <a:p>
            <a:r>
              <a:rPr lang="en-US" sz="4000" b="1" i="1" dirty="0">
                <a:solidFill>
                  <a:srgbClr val="FFC000"/>
                </a:solidFill>
              </a:rPr>
              <a:t> </a:t>
            </a:r>
            <a:r>
              <a:rPr lang="en-US" sz="4000" b="1" i="1" dirty="0" smtClean="0">
                <a:solidFill>
                  <a:srgbClr val="FFC000"/>
                </a:solidFill>
              </a:rPr>
              <a:t>   </a:t>
            </a:r>
            <a:r>
              <a:rPr lang="en-US" sz="4000" b="1" i="1" dirty="0" smtClean="0">
                <a:solidFill>
                  <a:srgbClr val="FFC000"/>
                </a:solidFill>
              </a:rPr>
              <a:t>    the </a:t>
            </a:r>
            <a:r>
              <a:rPr lang="en-US" sz="4000" b="1" i="1" dirty="0" smtClean="0">
                <a:solidFill>
                  <a:srgbClr val="FFC000"/>
                </a:solidFill>
              </a:rPr>
              <a:t>	</a:t>
            </a:r>
            <a:r>
              <a:rPr lang="en-US" sz="4000" b="1" i="1" dirty="0" smtClean="0">
                <a:solidFill>
                  <a:srgbClr val="FFC000"/>
                </a:solidFill>
              </a:rPr>
              <a:t>most </a:t>
            </a:r>
            <a:r>
              <a:rPr lang="en-US" sz="4000" b="1" i="1" dirty="0" smtClean="0">
                <a:solidFill>
                  <a:srgbClr val="FFC000"/>
                </a:solidFill>
              </a:rPr>
              <a:t>wonderful resources of Alaska.</a:t>
            </a:r>
            <a:r>
              <a:rPr lang="en-US" sz="1200" b="1" i="1" dirty="0" smtClean="0">
                <a:solidFill>
                  <a:srgbClr val="FFC000"/>
                </a:solidFill>
              </a:rPr>
              <a:t>    </a:t>
            </a:r>
          </a:p>
          <a:p>
            <a:r>
              <a:rPr lang="en-US" sz="1200" b="1" i="1" dirty="0">
                <a:solidFill>
                  <a:srgbClr val="FFC000"/>
                </a:solidFill>
              </a:rPr>
              <a:t>	</a:t>
            </a:r>
            <a:r>
              <a:rPr lang="en-US" sz="1200" b="1" i="1" dirty="0" smtClean="0">
                <a:solidFill>
                  <a:srgbClr val="FFC000"/>
                </a:solidFill>
              </a:rPr>
              <a:t>							</a:t>
            </a:r>
            <a:r>
              <a:rPr lang="en-US" sz="1200" b="1" dirty="0" smtClean="0">
                <a:solidFill>
                  <a:srgbClr val="92D050"/>
                </a:solidFill>
              </a:rPr>
              <a:t>—</a:t>
            </a:r>
            <a:r>
              <a:rPr lang="en-US" sz="1200" b="1" i="1" dirty="0" smtClean="0">
                <a:solidFill>
                  <a:srgbClr val="92D050"/>
                </a:solidFill>
              </a:rPr>
              <a:t>Alaska Labor News</a:t>
            </a:r>
            <a:r>
              <a:rPr lang="en-US" sz="1200" b="1" dirty="0" smtClean="0">
                <a:solidFill>
                  <a:srgbClr val="92D050"/>
                </a:solidFill>
              </a:rPr>
              <a:t>, April 14, 1917</a:t>
            </a:r>
            <a:endParaRPr lang="en-US" sz="1200" b="1" dirty="0">
              <a:solidFill>
                <a:srgbClr val="92D050"/>
              </a:solidFill>
            </a:endParaRPr>
          </a:p>
        </p:txBody>
      </p:sp>
    </p:spTree>
    <p:extLst>
      <p:ext uri="{BB962C8B-B14F-4D97-AF65-F5344CB8AC3E}">
        <p14:creationId xmlns:p14="http://schemas.microsoft.com/office/powerpoint/2010/main" val="30436404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988" y="2198271"/>
            <a:ext cx="8912050" cy="4456025"/>
          </a:xfrm>
          <a:prstGeom prst="rect">
            <a:avLst/>
          </a:prstGeom>
          <a:ln w="28575">
            <a:solidFill>
              <a:schemeClr val="tx1"/>
            </a:solidFill>
          </a:ln>
        </p:spPr>
      </p:pic>
      <p:sp>
        <p:nvSpPr>
          <p:cNvPr id="10" name="TextBox 9"/>
          <p:cNvSpPr txBox="1"/>
          <p:nvPr/>
        </p:nvSpPr>
        <p:spPr>
          <a:xfrm>
            <a:off x="226336" y="208230"/>
            <a:ext cx="5386813" cy="3046988"/>
          </a:xfrm>
          <a:prstGeom prst="rect">
            <a:avLst/>
          </a:prstGeom>
          <a:solidFill>
            <a:srgbClr val="002060"/>
          </a:solidFill>
          <a:ln>
            <a:solidFill>
              <a:srgbClr val="FFC000"/>
            </a:solidFill>
          </a:ln>
        </p:spPr>
        <p:txBody>
          <a:bodyPr wrap="square" rtlCol="0">
            <a:spAutoFit/>
          </a:bodyPr>
          <a:lstStyle/>
          <a:p>
            <a:r>
              <a:rPr lang="en-US" sz="3200" b="1" dirty="0" smtClean="0">
                <a:solidFill>
                  <a:srgbClr val="FFC000"/>
                </a:solidFill>
              </a:rPr>
              <a:t>Anchorage’s beginning was important </a:t>
            </a:r>
            <a:r>
              <a:rPr lang="en-US" sz="3200" b="1" i="1" dirty="0" smtClean="0">
                <a:solidFill>
                  <a:srgbClr val="FFC000"/>
                </a:solidFill>
              </a:rPr>
              <a:t>regionally</a:t>
            </a:r>
            <a:r>
              <a:rPr lang="en-US" sz="3200" b="1" dirty="0" smtClean="0">
                <a:solidFill>
                  <a:srgbClr val="FFC000"/>
                </a:solidFill>
              </a:rPr>
              <a:t> because it suggested the territory was going to be developed—and this meant the end of national neglect.</a:t>
            </a:r>
            <a:endParaRPr lang="en-US" sz="3200" b="1" dirty="0">
              <a:solidFill>
                <a:srgbClr val="FFC000"/>
              </a:solidFill>
            </a:endParaRPr>
          </a:p>
        </p:txBody>
      </p:sp>
    </p:spTree>
    <p:extLst>
      <p:ext uri="{BB962C8B-B14F-4D97-AF65-F5344CB8AC3E}">
        <p14:creationId xmlns:p14="http://schemas.microsoft.com/office/powerpoint/2010/main" val="34980031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0" y="-14186479"/>
            <a:ext cx="39536788" cy="2883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26737776" rIns="6348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According to data from the Division of Permanent Fund Dividend (2011), there are at least 61 Alaskans who are 100 years and older in the State, up from 40 in 2010. The oldest Alaskan is 104 years old. (This person did not give their consent to be acknowledged.) The following 20 Centenarians gave their consent to us to honor them publicly during Older Americans Month celebrations: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Magdalena Mappala - 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Jamie de GuzmanAnchorage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Johnny McCurryAnchorage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Austrid GarrettAnchorage</a:t>
            </a:r>
            <a:r>
              <a:rPr kumimoji="0" lang="en-US" altLang="en-US" sz="900" b="0" i="0" u="none" strike="noStrike" cap="none" normalizeH="0" baseline="0" dirty="0" smtClean="0">
                <a:ln>
                  <a:noFill/>
                </a:ln>
                <a:solidFill>
                  <a:schemeClr val="tx1"/>
                </a:solidFill>
                <a:effectLst/>
                <a:latin typeface="Arial" panose="020B0604020202020204" pitchFamily="34" charset="0"/>
                <a:hlinkClick r:id="rId2"/>
              </a:rPr>
              <a:t> </a:t>
            </a:r>
            <a:endParaRPr kumimoji="0" lang="en-US" altLang="en-US" sz="800" b="0" i="0" u="none" strike="noStrike" cap="none" normalizeH="0" baseline="0" dirty="0" smtClean="0">
              <a:ln>
                <a:noFill/>
              </a:ln>
              <a:solidFill>
                <a:srgbClr val="CFCFCF"/>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hlinkClick r:id="rId2"/>
              </a:rPr>
              <a:t>Alfredro AgronAnchorage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Alice LarsonAnchorage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hlinkClick r:id="rId3"/>
              </a:rPr>
              <a:t>Dorothy NorrisAnchorage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Doris McBurneyAnchorage</a:t>
            </a:r>
            <a:endParaRPr kumimoji="0" lang="en-US" altLang="en-US" sz="9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735" y="97971"/>
            <a:ext cx="9143563" cy="6662058"/>
          </a:xfrm>
          <a:prstGeom prst="rect">
            <a:avLst/>
          </a:prstGeom>
          <a:ln w="28575">
            <a:solidFill>
              <a:srgbClr val="FFC000"/>
            </a:solidFill>
          </a:ln>
        </p:spPr>
      </p:pic>
      <p:sp>
        <p:nvSpPr>
          <p:cNvPr id="7" name="TextBox 6"/>
          <p:cNvSpPr txBox="1"/>
          <p:nvPr/>
        </p:nvSpPr>
        <p:spPr>
          <a:xfrm>
            <a:off x="413656" y="250371"/>
            <a:ext cx="4180115" cy="769441"/>
          </a:xfrm>
          <a:prstGeom prst="rect">
            <a:avLst/>
          </a:prstGeom>
          <a:solidFill>
            <a:srgbClr val="FFC000"/>
          </a:solidFill>
          <a:ln w="38100">
            <a:solidFill>
              <a:srgbClr val="002060"/>
            </a:solidFill>
          </a:ln>
        </p:spPr>
        <p:txBody>
          <a:bodyPr wrap="square" rtlCol="0">
            <a:spAutoFit/>
          </a:bodyPr>
          <a:lstStyle/>
          <a:p>
            <a:r>
              <a:rPr lang="en-US" sz="4400" b="1" dirty="0" smtClean="0">
                <a:solidFill>
                  <a:srgbClr val="002060"/>
                </a:solidFill>
              </a:rPr>
              <a:t>National Interest</a:t>
            </a:r>
            <a:endParaRPr lang="en-US" sz="4400" b="1" dirty="0">
              <a:solidFill>
                <a:srgbClr val="002060"/>
              </a:solidFill>
            </a:endParaRPr>
          </a:p>
        </p:txBody>
      </p:sp>
    </p:spTree>
    <p:extLst>
      <p:ext uri="{BB962C8B-B14F-4D97-AF65-F5344CB8AC3E}">
        <p14:creationId xmlns:p14="http://schemas.microsoft.com/office/powerpoint/2010/main" val="4308342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209" y="477785"/>
            <a:ext cx="1943489" cy="2949331"/>
          </a:xfrm>
          <a:prstGeom prst="rect">
            <a:avLst/>
          </a:prstGeom>
          <a:ln w="38100">
            <a:solidFill>
              <a:srgbClr val="FFC000"/>
            </a:solidFill>
          </a:ln>
        </p:spPr>
      </p:pic>
      <p:sp>
        <p:nvSpPr>
          <p:cNvPr id="8" name="TextBox 7"/>
          <p:cNvSpPr txBox="1"/>
          <p:nvPr/>
        </p:nvSpPr>
        <p:spPr>
          <a:xfrm>
            <a:off x="7928356" y="3939217"/>
            <a:ext cx="3143596" cy="523220"/>
          </a:xfrm>
          <a:prstGeom prst="rect">
            <a:avLst/>
          </a:prstGeom>
          <a:solidFill>
            <a:srgbClr val="002060"/>
          </a:solidFill>
          <a:ln>
            <a:solidFill>
              <a:srgbClr val="FFC000"/>
            </a:solidFill>
          </a:ln>
        </p:spPr>
        <p:txBody>
          <a:bodyPr wrap="square" rtlCol="0">
            <a:spAutoFit/>
          </a:bodyPr>
          <a:lstStyle/>
          <a:p>
            <a:r>
              <a:rPr lang="en-US" b="1" i="1" dirty="0" smtClean="0">
                <a:solidFill>
                  <a:srgbClr val="92D050"/>
                </a:solidFill>
              </a:rPr>
              <a:t> million acres of </a:t>
            </a:r>
            <a:r>
              <a:rPr lang="en-US" sz="2800" b="1" i="1" dirty="0" smtClean="0">
                <a:solidFill>
                  <a:srgbClr val="FFC000"/>
                </a:solidFill>
              </a:rPr>
              <a:t>coal</a:t>
            </a:r>
            <a:r>
              <a:rPr lang="en-US" b="1" i="1" dirty="0" smtClean="0">
                <a:solidFill>
                  <a:srgbClr val="92D050"/>
                </a:solidFill>
              </a:rPr>
              <a:t> lands…. </a:t>
            </a:r>
            <a:endParaRPr lang="en-US" b="1" i="1" dirty="0">
              <a:solidFill>
                <a:srgbClr val="92D05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74" y="352667"/>
            <a:ext cx="2719943" cy="3986659"/>
          </a:xfrm>
          <a:prstGeom prst="rect">
            <a:avLst/>
          </a:prstGeom>
          <a:ln>
            <a:solidFill>
              <a:srgbClr val="FFC000"/>
            </a:solidFill>
          </a:ln>
        </p:spPr>
      </p:pic>
      <p:sp>
        <p:nvSpPr>
          <p:cNvPr id="6" name="Rectangle 5"/>
          <p:cNvSpPr/>
          <p:nvPr/>
        </p:nvSpPr>
        <p:spPr>
          <a:xfrm>
            <a:off x="340464" y="4651804"/>
            <a:ext cx="4701136" cy="1815882"/>
          </a:xfrm>
          <a:prstGeom prst="rect">
            <a:avLst/>
          </a:prstGeom>
          <a:solidFill>
            <a:srgbClr val="002060"/>
          </a:solidFill>
          <a:ln>
            <a:solidFill>
              <a:srgbClr val="FFC000"/>
            </a:solidFill>
          </a:ln>
        </p:spPr>
        <p:txBody>
          <a:bodyPr wrap="square">
            <a:spAutoFit/>
          </a:bodyPr>
          <a:lstStyle/>
          <a:p>
            <a:r>
              <a:rPr lang="en-US" sz="2800" i="1" u="sng" dirty="0" smtClean="0">
                <a:solidFill>
                  <a:srgbClr val="FFC000"/>
                </a:solidFill>
              </a:rPr>
              <a:t>Coal-beds</a:t>
            </a:r>
            <a:r>
              <a:rPr lang="en-US" sz="2800" i="1" dirty="0">
                <a:solidFill>
                  <a:srgbClr val="FFC000"/>
                </a:solidFill>
              </a:rPr>
              <a:t>, accessible to navigation, are found </a:t>
            </a:r>
            <a:r>
              <a:rPr lang="en-US" sz="2800" i="1" dirty="0" smtClean="0">
                <a:solidFill>
                  <a:srgbClr val="FFC000"/>
                </a:solidFill>
              </a:rPr>
              <a:t>[in Southeast Alaska]…. </a:t>
            </a:r>
            <a:r>
              <a:rPr lang="en-US" sz="2800" i="1" dirty="0">
                <a:solidFill>
                  <a:srgbClr val="FFC000"/>
                </a:solidFill>
              </a:rPr>
              <a:t>There are also mines at Cook's </a:t>
            </a:r>
            <a:r>
              <a:rPr lang="en-US" sz="2800" i="1" dirty="0" smtClean="0">
                <a:solidFill>
                  <a:srgbClr val="FFC000"/>
                </a:solidFill>
              </a:rPr>
              <a:t>Inlet</a:t>
            </a:r>
            <a:r>
              <a:rPr lang="en-US" sz="2800" i="1" dirty="0">
                <a:solidFill>
                  <a:srgbClr val="FFC000"/>
                </a:solidFill>
              </a:rPr>
              <a:t>. </a:t>
            </a:r>
          </a:p>
        </p:txBody>
      </p:sp>
    </p:spTree>
    <p:extLst>
      <p:ext uri="{BB962C8B-B14F-4D97-AF65-F5344CB8AC3E}">
        <p14:creationId xmlns:p14="http://schemas.microsoft.com/office/powerpoint/2010/main" val="24932911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14" y="200523"/>
            <a:ext cx="11387096" cy="6519111"/>
          </a:xfrm>
          <a:prstGeom prst="rect">
            <a:avLst/>
          </a:prstGeom>
          <a:ln w="28575">
            <a:solidFill>
              <a:srgbClr val="002060"/>
            </a:solidFill>
          </a:ln>
        </p:spPr>
      </p:pic>
      <p:sp>
        <p:nvSpPr>
          <p:cNvPr id="2" name="TextBox 1"/>
          <p:cNvSpPr txBox="1"/>
          <p:nvPr/>
        </p:nvSpPr>
        <p:spPr>
          <a:xfrm>
            <a:off x="805544" y="435429"/>
            <a:ext cx="8382000" cy="769441"/>
          </a:xfrm>
          <a:prstGeom prst="rect">
            <a:avLst/>
          </a:prstGeom>
          <a:solidFill>
            <a:srgbClr val="002060"/>
          </a:solidFill>
        </p:spPr>
        <p:txBody>
          <a:bodyPr wrap="square" rtlCol="0">
            <a:spAutoFit/>
          </a:bodyPr>
          <a:lstStyle/>
          <a:p>
            <a:r>
              <a:rPr lang="en-US" sz="3200" b="1" dirty="0" smtClean="0">
                <a:solidFill>
                  <a:srgbClr val="FFC000"/>
                </a:solidFill>
              </a:rPr>
              <a:t>“The reason for Anchorage is the railroad…” </a:t>
            </a:r>
            <a:endParaRPr lang="en-US" sz="1200" b="1" dirty="0" smtClean="0">
              <a:solidFill>
                <a:srgbClr val="92D050"/>
              </a:solidFill>
            </a:endParaRPr>
          </a:p>
          <a:p>
            <a:r>
              <a:rPr lang="en-US" sz="1200" b="1" dirty="0">
                <a:solidFill>
                  <a:srgbClr val="92D050"/>
                </a:solidFill>
              </a:rPr>
              <a:t>	</a:t>
            </a:r>
            <a:r>
              <a:rPr lang="en-US" sz="1200" b="1" dirty="0" smtClean="0">
                <a:solidFill>
                  <a:srgbClr val="92D050"/>
                </a:solidFill>
              </a:rPr>
              <a:t>	</a:t>
            </a:r>
            <a:r>
              <a:rPr lang="en-US" sz="1200" b="1" dirty="0">
                <a:solidFill>
                  <a:srgbClr val="92D050"/>
                </a:solidFill>
              </a:rPr>
              <a:t> </a:t>
            </a:r>
            <a:r>
              <a:rPr lang="en-US" sz="1200" b="1" dirty="0" smtClean="0">
                <a:solidFill>
                  <a:srgbClr val="92D050"/>
                </a:solidFill>
              </a:rPr>
              <a:t>                                                           </a:t>
            </a:r>
            <a:r>
              <a:rPr lang="en-US" sz="1200" dirty="0" smtClean="0">
                <a:solidFill>
                  <a:srgbClr val="92D050"/>
                </a:solidFill>
              </a:rPr>
              <a:t>—Frank Carpenter, “Anchorage, A Boom City (1916)</a:t>
            </a:r>
          </a:p>
        </p:txBody>
      </p:sp>
    </p:spTree>
    <p:extLst>
      <p:ext uri="{BB962C8B-B14F-4D97-AF65-F5344CB8AC3E}">
        <p14:creationId xmlns:p14="http://schemas.microsoft.com/office/powerpoint/2010/main" val="31056073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0" y="-14186479"/>
            <a:ext cx="39536788" cy="2883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26737776" rIns="6348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According to data from the Division of Permanent Fund Dividend (2011), there are at least 61 Alaskans who are 100 years and older in the State, up from 40 in 2010. The oldest Alaskan is 104 years old. (This person did not give their consent to be acknowledged.) The following 20 Centenarians gave their consent to us to honor them publicly during Older Americans Month celebrations: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Magdalena Mappala - 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Jamie de GuzmanAnchorage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Johnny McCurryAnchorage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Austrid GarrettAnchorage</a:t>
            </a:r>
            <a:r>
              <a:rPr kumimoji="0" lang="en-US" altLang="en-US" sz="900" b="0" i="0" u="none" strike="noStrike" cap="none" normalizeH="0" baseline="0" dirty="0" smtClean="0">
                <a:ln>
                  <a:noFill/>
                </a:ln>
                <a:solidFill>
                  <a:schemeClr val="tx1"/>
                </a:solidFill>
                <a:effectLst/>
                <a:latin typeface="Arial" panose="020B0604020202020204" pitchFamily="34" charset="0"/>
                <a:hlinkClick r:id="rId2"/>
              </a:rPr>
              <a:t> </a:t>
            </a:r>
            <a:endParaRPr kumimoji="0" lang="en-US" altLang="en-US" sz="800" b="0" i="0" u="none" strike="noStrike" cap="none" normalizeH="0" baseline="0" dirty="0" smtClean="0">
              <a:ln>
                <a:noFill/>
              </a:ln>
              <a:solidFill>
                <a:srgbClr val="CFCFCF"/>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hlinkClick r:id="rId2"/>
              </a:rPr>
              <a:t>Alfredro AgronAnchorage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Alice LarsonAnchorage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hlinkClick r:id="rId3"/>
              </a:rPr>
              <a:t>Dorothy NorrisAnchorage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Doris McBurneyAnchorage</a:t>
            </a:r>
            <a:endParaRPr kumimoji="0" lang="en-US" altLang="en-US" sz="9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4"/>
          <a:stretch>
            <a:fillRect/>
          </a:stretch>
        </p:blipFill>
        <p:spPr>
          <a:xfrm>
            <a:off x="8482361" y="1278758"/>
            <a:ext cx="3244468" cy="5123178"/>
          </a:xfrm>
          <a:prstGeom prst="rect">
            <a:avLst/>
          </a:prstGeom>
          <a:ln w="28575">
            <a:solidFill>
              <a:srgbClr val="FFC000"/>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150" y="236582"/>
            <a:ext cx="7078987" cy="5581074"/>
          </a:xfrm>
          <a:prstGeom prst="rect">
            <a:avLst/>
          </a:prstGeom>
          <a:ln w="38100">
            <a:solidFill>
              <a:srgbClr val="002060"/>
            </a:solidFill>
          </a:ln>
        </p:spPr>
      </p:pic>
      <p:sp>
        <p:nvSpPr>
          <p:cNvPr id="5" name="TextBox 4"/>
          <p:cNvSpPr txBox="1"/>
          <p:nvPr/>
        </p:nvSpPr>
        <p:spPr>
          <a:xfrm>
            <a:off x="3781643" y="538560"/>
            <a:ext cx="4405693" cy="954107"/>
          </a:xfrm>
          <a:prstGeom prst="rect">
            <a:avLst/>
          </a:prstGeom>
          <a:solidFill>
            <a:srgbClr val="002060"/>
          </a:solidFill>
          <a:ln>
            <a:solidFill>
              <a:srgbClr val="FFC000"/>
            </a:solidFill>
          </a:ln>
        </p:spPr>
        <p:txBody>
          <a:bodyPr wrap="none" rtlCol="0">
            <a:spAutoFit/>
          </a:bodyPr>
          <a:lstStyle/>
          <a:p>
            <a:r>
              <a:rPr lang="en-US" sz="2800" b="1" dirty="0" smtClean="0">
                <a:solidFill>
                  <a:srgbClr val="FFC000"/>
                </a:solidFill>
              </a:rPr>
              <a:t>“Coal is essential to industry</a:t>
            </a:r>
          </a:p>
          <a:p>
            <a:r>
              <a:rPr lang="en-US" sz="2800" b="1" dirty="0" smtClean="0">
                <a:solidFill>
                  <a:srgbClr val="FFC000"/>
                </a:solidFill>
              </a:rPr>
              <a:t> and personal comfort”</a:t>
            </a:r>
            <a:endParaRPr lang="en-US" sz="2800" b="1" dirty="0">
              <a:solidFill>
                <a:srgbClr val="FFC000"/>
              </a:solidFill>
            </a:endParaRPr>
          </a:p>
        </p:txBody>
      </p:sp>
      <p:sp>
        <p:nvSpPr>
          <p:cNvPr id="8" name="TextBox 7"/>
          <p:cNvSpPr txBox="1"/>
          <p:nvPr/>
        </p:nvSpPr>
        <p:spPr>
          <a:xfrm>
            <a:off x="8746836" y="6479049"/>
            <a:ext cx="2468753" cy="276999"/>
          </a:xfrm>
          <a:prstGeom prst="rect">
            <a:avLst/>
          </a:prstGeom>
          <a:noFill/>
        </p:spPr>
        <p:txBody>
          <a:bodyPr wrap="none" rtlCol="0">
            <a:spAutoFit/>
          </a:bodyPr>
          <a:lstStyle/>
          <a:p>
            <a:r>
              <a:rPr lang="en-US" sz="1200" dirty="0" smtClean="0"/>
              <a:t>Lexington Herald, November 7, 1917</a:t>
            </a:r>
            <a:endParaRPr lang="en-US" sz="1200" dirty="0"/>
          </a:p>
        </p:txBody>
      </p:sp>
      <p:sp>
        <p:nvSpPr>
          <p:cNvPr id="2" name="TextBox 1"/>
          <p:cNvSpPr txBox="1"/>
          <p:nvPr/>
        </p:nvSpPr>
        <p:spPr>
          <a:xfrm>
            <a:off x="772728" y="5601717"/>
            <a:ext cx="2368790" cy="800219"/>
          </a:xfrm>
          <a:prstGeom prst="rect">
            <a:avLst/>
          </a:prstGeom>
          <a:solidFill>
            <a:srgbClr val="002060"/>
          </a:solidFill>
          <a:ln>
            <a:solidFill>
              <a:schemeClr val="accent4">
                <a:lumMod val="75000"/>
              </a:schemeClr>
            </a:solidFill>
          </a:ln>
        </p:spPr>
        <p:txBody>
          <a:bodyPr wrap="none" rtlCol="0">
            <a:spAutoFit/>
          </a:bodyPr>
          <a:lstStyle/>
          <a:p>
            <a:r>
              <a:rPr lang="en-US" b="1" dirty="0" smtClean="0">
                <a:solidFill>
                  <a:srgbClr val="00B0F0"/>
                </a:solidFill>
                <a:effectLst>
                  <a:outerShdw blurRad="38100" dist="38100" dir="2700000" algn="tl">
                    <a:srgbClr val="000000">
                      <a:alpha val="43137"/>
                    </a:srgbClr>
                  </a:outerShdw>
                </a:effectLst>
              </a:rPr>
              <a:t>“UAF uses a coal plant </a:t>
            </a:r>
          </a:p>
          <a:p>
            <a:r>
              <a:rPr lang="en-US" b="1" dirty="0" smtClean="0">
                <a:solidFill>
                  <a:srgbClr val="00B0F0"/>
                </a:solidFill>
                <a:effectLst>
                  <a:outerShdw blurRad="38100" dist="38100" dir="2700000" algn="tl">
                    <a:srgbClr val="000000">
                      <a:alpha val="43137"/>
                    </a:srgbClr>
                  </a:outerShdw>
                </a:effectLst>
              </a:rPr>
              <a:t>for all space heating…”</a:t>
            </a:r>
          </a:p>
          <a:p>
            <a:r>
              <a:rPr lang="en-US" sz="1000" b="1" dirty="0">
                <a:solidFill>
                  <a:srgbClr val="00B0F0"/>
                </a:solidFill>
                <a:effectLst>
                  <a:outerShdw blurRad="38100" dist="38100" dir="2700000" algn="tl">
                    <a:srgbClr val="000000">
                      <a:alpha val="43137"/>
                    </a:srgbClr>
                  </a:outerShdw>
                </a:effectLst>
              </a:rPr>
              <a:t>	</a:t>
            </a:r>
            <a:r>
              <a:rPr lang="en-US" sz="1000" b="1" dirty="0" smtClean="0">
                <a:solidFill>
                  <a:srgbClr val="00B0F0"/>
                </a:solidFill>
                <a:effectLst>
                  <a:outerShdw blurRad="38100" dist="38100" dir="2700000" algn="tl">
                    <a:srgbClr val="000000">
                      <a:alpha val="43137"/>
                    </a:srgbClr>
                  </a:outerShdw>
                </a:effectLst>
              </a:rPr>
              <a:t>—Usibelli report</a:t>
            </a:r>
            <a:endParaRPr lang="en-US" sz="10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632403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03" t="41149"/>
          <a:stretch/>
        </p:blipFill>
        <p:spPr>
          <a:xfrm>
            <a:off x="6955971" y="786348"/>
            <a:ext cx="4813639" cy="5364080"/>
          </a:xfrm>
          <a:prstGeom prst="rect">
            <a:avLst/>
          </a:prstGeom>
          <a:ln>
            <a:solidFill>
              <a:srgbClr val="FFC000"/>
            </a:solidFill>
          </a:ln>
        </p:spPr>
      </p:pic>
      <p:pic>
        <p:nvPicPr>
          <p:cNvPr id="5" name="Picture 4"/>
          <p:cNvPicPr>
            <a:picLocks noChangeAspect="1"/>
          </p:cNvPicPr>
          <p:nvPr/>
        </p:nvPicPr>
        <p:blipFill>
          <a:blip r:embed="rId3"/>
          <a:stretch>
            <a:fillRect/>
          </a:stretch>
        </p:blipFill>
        <p:spPr>
          <a:xfrm>
            <a:off x="189573" y="274720"/>
            <a:ext cx="6069713" cy="1317278"/>
          </a:xfrm>
          <a:prstGeom prst="rect">
            <a:avLst/>
          </a:prstGeom>
          <a:ln>
            <a:solidFill>
              <a:srgbClr val="FFC000"/>
            </a:solidFill>
          </a:ln>
        </p:spPr>
      </p:pic>
      <p:sp>
        <p:nvSpPr>
          <p:cNvPr id="6" name="TextBox 5"/>
          <p:cNvSpPr txBox="1"/>
          <p:nvPr/>
        </p:nvSpPr>
        <p:spPr>
          <a:xfrm>
            <a:off x="7798160" y="6361568"/>
            <a:ext cx="3554691" cy="369332"/>
          </a:xfrm>
          <a:prstGeom prst="rect">
            <a:avLst/>
          </a:prstGeom>
          <a:noFill/>
        </p:spPr>
        <p:txBody>
          <a:bodyPr wrap="none" rtlCol="0">
            <a:spAutoFit/>
          </a:bodyPr>
          <a:lstStyle/>
          <a:p>
            <a:r>
              <a:rPr lang="en-US" i="1" dirty="0" smtClean="0"/>
              <a:t>Dallas Morning News</a:t>
            </a:r>
            <a:r>
              <a:rPr lang="en-US" dirty="0" smtClean="0"/>
              <a:t>, May 14, 1911</a:t>
            </a:r>
            <a:endParaRPr lang="en-US" dirty="0"/>
          </a:p>
        </p:txBody>
      </p:sp>
      <p:pic>
        <p:nvPicPr>
          <p:cNvPr id="7" name="Picture 6"/>
          <p:cNvPicPr>
            <a:picLocks noChangeAspect="1"/>
          </p:cNvPicPr>
          <p:nvPr/>
        </p:nvPicPr>
        <p:blipFill rotWithShape="1">
          <a:blip r:embed="rId2"/>
          <a:srcRect l="644" t="6847" r="19074" b="58609"/>
          <a:stretch/>
        </p:blipFill>
        <p:spPr>
          <a:xfrm>
            <a:off x="413657" y="1904999"/>
            <a:ext cx="5836414" cy="4702629"/>
          </a:xfrm>
          <a:prstGeom prst="rect">
            <a:avLst/>
          </a:prstGeom>
          <a:ln>
            <a:solidFill>
              <a:srgbClr val="FFC000"/>
            </a:solidFill>
          </a:ln>
        </p:spPr>
      </p:pic>
    </p:spTree>
    <p:extLst>
      <p:ext uri="{BB962C8B-B14F-4D97-AF65-F5344CB8AC3E}">
        <p14:creationId xmlns:p14="http://schemas.microsoft.com/office/powerpoint/2010/main" val="40923371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488" t="10570" r="156" b="10366"/>
          <a:stretch/>
        </p:blipFill>
        <p:spPr>
          <a:xfrm>
            <a:off x="718457" y="108857"/>
            <a:ext cx="10405624" cy="6466114"/>
          </a:xfrm>
          <a:prstGeom prst="rect">
            <a:avLst/>
          </a:prstGeom>
          <a:ln w="28575">
            <a:solidFill>
              <a:srgbClr val="FFC000"/>
            </a:solidFill>
          </a:ln>
        </p:spPr>
      </p:pic>
      <p:sp>
        <p:nvSpPr>
          <p:cNvPr id="7" name="TextBox 6"/>
          <p:cNvSpPr txBox="1"/>
          <p:nvPr/>
        </p:nvSpPr>
        <p:spPr>
          <a:xfrm>
            <a:off x="7464257" y="234206"/>
            <a:ext cx="3514968" cy="3108543"/>
          </a:xfrm>
          <a:prstGeom prst="rect">
            <a:avLst/>
          </a:prstGeom>
          <a:solidFill>
            <a:srgbClr val="FFC000"/>
          </a:solidFill>
          <a:ln w="28575">
            <a:solidFill>
              <a:srgbClr val="002060"/>
            </a:solidFill>
          </a:ln>
        </p:spPr>
        <p:txBody>
          <a:bodyPr wrap="square" rtlCol="0">
            <a:spAutoFit/>
          </a:bodyPr>
          <a:lstStyle/>
          <a:p>
            <a:r>
              <a:rPr lang="en-US" sz="2800" b="1" dirty="0" smtClean="0">
                <a:solidFill>
                  <a:srgbClr val="002060"/>
                </a:solidFill>
              </a:rPr>
              <a:t>British </a:t>
            </a:r>
            <a:r>
              <a:rPr lang="en-US" sz="2800" b="1" dirty="0">
                <a:solidFill>
                  <a:srgbClr val="002060"/>
                </a:solidFill>
              </a:rPr>
              <a:t>c</a:t>
            </a:r>
            <a:r>
              <a:rPr lang="en-US" sz="2800" b="1" dirty="0" smtClean="0">
                <a:solidFill>
                  <a:srgbClr val="002060"/>
                </a:solidFill>
              </a:rPr>
              <a:t>oal exports</a:t>
            </a:r>
          </a:p>
          <a:p>
            <a:endParaRPr lang="en-US" sz="2800" b="1" dirty="0">
              <a:solidFill>
                <a:srgbClr val="002060"/>
              </a:solidFill>
            </a:endParaRPr>
          </a:p>
          <a:p>
            <a:r>
              <a:rPr lang="en-US" sz="2800" b="1" dirty="0" smtClean="0">
                <a:solidFill>
                  <a:srgbClr val="002060"/>
                </a:solidFill>
              </a:rPr>
              <a:t>Desire in the U.S. </a:t>
            </a:r>
          </a:p>
          <a:p>
            <a:r>
              <a:rPr lang="en-US" sz="2800" b="1" dirty="0" smtClean="0">
                <a:solidFill>
                  <a:srgbClr val="002060"/>
                </a:solidFill>
              </a:rPr>
              <a:t>for greater national self-sufficiency </a:t>
            </a:r>
          </a:p>
          <a:p>
            <a:r>
              <a:rPr lang="en-US" sz="2800" b="1" dirty="0">
                <a:solidFill>
                  <a:srgbClr val="002060"/>
                </a:solidFill>
              </a:rPr>
              <a:t> </a:t>
            </a:r>
            <a:r>
              <a:rPr lang="en-US" sz="2800" b="1" dirty="0" smtClean="0">
                <a:solidFill>
                  <a:srgbClr val="002060"/>
                </a:solidFill>
              </a:rPr>
              <a:t>          </a:t>
            </a:r>
            <a:r>
              <a:rPr lang="en-US" sz="1400" b="1" dirty="0" smtClean="0">
                <a:solidFill>
                  <a:srgbClr val="002060"/>
                </a:solidFill>
              </a:rPr>
              <a:t>(energy independence)</a:t>
            </a:r>
            <a:endParaRPr lang="en-US" dirty="0">
              <a:solidFill>
                <a:srgbClr val="002060"/>
              </a:solidFill>
            </a:endParaRPr>
          </a:p>
          <a:p>
            <a:endParaRPr lang="en-US" sz="2800" b="1" dirty="0" smtClean="0">
              <a:solidFill>
                <a:srgbClr val="002060"/>
              </a:solidFill>
            </a:endParaRPr>
          </a:p>
        </p:txBody>
      </p:sp>
    </p:spTree>
    <p:extLst>
      <p:ext uri="{BB962C8B-B14F-4D97-AF65-F5344CB8AC3E}">
        <p14:creationId xmlns:p14="http://schemas.microsoft.com/office/powerpoint/2010/main" val="21679237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84" y="244444"/>
            <a:ext cx="5396327" cy="4522428"/>
          </a:xfrm>
          <a:prstGeom prst="rect">
            <a:avLst/>
          </a:prstGeom>
          <a:solidFill>
            <a:srgbClr val="FFC000"/>
          </a:solidFill>
          <a:ln w="28575">
            <a:solidFill>
              <a:srgbClr val="FFC000"/>
            </a:solidFill>
          </a:ln>
        </p:spPr>
      </p:pic>
      <p:sp>
        <p:nvSpPr>
          <p:cNvPr id="5" name="TextBox 4"/>
          <p:cNvSpPr txBox="1"/>
          <p:nvPr/>
        </p:nvSpPr>
        <p:spPr>
          <a:xfrm>
            <a:off x="5927201" y="264183"/>
            <a:ext cx="6049940" cy="2308324"/>
          </a:xfrm>
          <a:prstGeom prst="rect">
            <a:avLst/>
          </a:prstGeom>
          <a:solidFill>
            <a:srgbClr val="002060"/>
          </a:solidFill>
          <a:ln>
            <a:solidFill>
              <a:srgbClr val="FFC000"/>
            </a:solidFill>
          </a:ln>
        </p:spPr>
        <p:txBody>
          <a:bodyPr wrap="square" rtlCol="0">
            <a:spAutoFit/>
          </a:bodyPr>
          <a:lstStyle/>
          <a:p>
            <a:r>
              <a:rPr lang="en-US" sz="3600" b="1" dirty="0">
                <a:solidFill>
                  <a:srgbClr val="FFC000"/>
                </a:solidFill>
              </a:rPr>
              <a:t>M</a:t>
            </a:r>
            <a:r>
              <a:rPr lang="en-US" sz="3600" b="1" dirty="0" smtClean="0">
                <a:solidFill>
                  <a:srgbClr val="FFC000"/>
                </a:solidFill>
              </a:rPr>
              <a:t>astery in the western hemisphere </a:t>
            </a:r>
            <a:endParaRPr lang="en-US" sz="3600" b="1" dirty="0">
              <a:solidFill>
                <a:srgbClr val="FFC000"/>
              </a:solidFill>
            </a:endParaRPr>
          </a:p>
          <a:p>
            <a:endParaRPr lang="en-US" sz="3600" b="1" dirty="0" smtClean="0">
              <a:solidFill>
                <a:srgbClr val="FFC000"/>
              </a:solidFill>
            </a:endParaRPr>
          </a:p>
          <a:p>
            <a:r>
              <a:rPr lang="en-US" sz="3600" b="1" dirty="0" smtClean="0">
                <a:solidFill>
                  <a:srgbClr val="FFC000"/>
                </a:solidFill>
              </a:rPr>
              <a:t>A leading role in the Pacific</a:t>
            </a:r>
            <a:endParaRPr lang="en-US" sz="3600" b="1" dirty="0">
              <a:solidFill>
                <a:srgbClr val="FFC000"/>
              </a:solidFill>
            </a:endParaRPr>
          </a:p>
        </p:txBody>
      </p:sp>
      <p:pic>
        <p:nvPicPr>
          <p:cNvPr id="7" name="Picture 6"/>
          <p:cNvPicPr>
            <a:picLocks noChangeAspect="1"/>
          </p:cNvPicPr>
          <p:nvPr/>
        </p:nvPicPr>
        <p:blipFill rotWithShape="1">
          <a:blip r:embed="rId3"/>
          <a:srcRect l="1363" t="2819" r="2626" b="2463"/>
          <a:stretch/>
        </p:blipFill>
        <p:spPr>
          <a:xfrm>
            <a:off x="7965338" y="2725309"/>
            <a:ext cx="3159560" cy="4083126"/>
          </a:xfrm>
          <a:prstGeom prst="rect">
            <a:avLst/>
          </a:prstGeom>
          <a:ln w="38100">
            <a:solidFill>
              <a:srgbClr val="002060"/>
            </a:solidFill>
          </a:ln>
        </p:spPr>
      </p:pic>
    </p:spTree>
    <p:extLst>
      <p:ext uri="{BB962C8B-B14F-4D97-AF65-F5344CB8AC3E}">
        <p14:creationId xmlns:p14="http://schemas.microsoft.com/office/powerpoint/2010/main" val="16408995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2688880" y="6241517"/>
            <a:ext cx="1566250" cy="430887"/>
          </a:xfrm>
          <a:prstGeom prst="rect">
            <a:avLst/>
          </a:prstGeom>
          <a:noFill/>
        </p:spPr>
        <p:txBody>
          <a:bodyPr wrap="square" rtlCol="0">
            <a:spAutoFit/>
          </a:bodyPr>
          <a:lstStyle/>
          <a:p>
            <a:r>
              <a:rPr lang="en-US" sz="1100" i="1" dirty="0" smtClean="0"/>
              <a:t>Olympia Daily Recorder</a:t>
            </a:r>
            <a:r>
              <a:rPr lang="en-US" sz="1100" dirty="0" smtClean="0"/>
              <a:t>,</a:t>
            </a:r>
          </a:p>
          <a:p>
            <a:r>
              <a:rPr lang="en-US" sz="1100" dirty="0" smtClean="0"/>
              <a:t>May 5, 1911</a:t>
            </a:r>
            <a:endParaRPr lang="en-US" sz="1100" dirty="0"/>
          </a:p>
        </p:txBody>
      </p:sp>
      <p:pic>
        <p:nvPicPr>
          <p:cNvPr id="3" name="Picture 2"/>
          <p:cNvPicPr>
            <a:picLocks noChangeAspect="1"/>
          </p:cNvPicPr>
          <p:nvPr/>
        </p:nvPicPr>
        <p:blipFill>
          <a:blip r:embed="rId2"/>
          <a:stretch>
            <a:fillRect/>
          </a:stretch>
        </p:blipFill>
        <p:spPr>
          <a:xfrm>
            <a:off x="181070" y="144855"/>
            <a:ext cx="5575110" cy="5920966"/>
          </a:xfrm>
          <a:prstGeom prst="rect">
            <a:avLst/>
          </a:prstGeom>
          <a:ln>
            <a:solidFill>
              <a:srgbClr val="FFC000"/>
            </a:solidFill>
          </a:ln>
        </p:spPr>
      </p:pic>
      <p:pic>
        <p:nvPicPr>
          <p:cNvPr id="4" name="Picture 3"/>
          <p:cNvPicPr>
            <a:picLocks noChangeAspect="1"/>
          </p:cNvPicPr>
          <p:nvPr/>
        </p:nvPicPr>
        <p:blipFill>
          <a:blip r:embed="rId3"/>
          <a:stretch>
            <a:fillRect/>
          </a:stretch>
        </p:blipFill>
        <p:spPr>
          <a:xfrm>
            <a:off x="6106188" y="1421394"/>
            <a:ext cx="5585497" cy="3627032"/>
          </a:xfrm>
          <a:prstGeom prst="rect">
            <a:avLst/>
          </a:prstGeom>
          <a:ln>
            <a:solidFill>
              <a:srgbClr val="FFC000"/>
            </a:solidFill>
          </a:ln>
        </p:spPr>
      </p:pic>
      <p:sp>
        <p:nvSpPr>
          <p:cNvPr id="6" name="TextBox 5"/>
          <p:cNvSpPr txBox="1"/>
          <p:nvPr/>
        </p:nvSpPr>
        <p:spPr>
          <a:xfrm>
            <a:off x="9331504" y="5048426"/>
            <a:ext cx="1756373" cy="434566"/>
          </a:xfrm>
          <a:prstGeom prst="rect">
            <a:avLst/>
          </a:prstGeom>
          <a:noFill/>
        </p:spPr>
        <p:txBody>
          <a:bodyPr wrap="square" rtlCol="0">
            <a:spAutoFit/>
          </a:bodyPr>
          <a:lstStyle/>
          <a:p>
            <a:r>
              <a:rPr lang="en-US" sz="1100" i="1" dirty="0" smtClean="0"/>
              <a:t>Kansas City Star </a:t>
            </a:r>
            <a:r>
              <a:rPr lang="en-US" sz="1100" dirty="0" smtClean="0"/>
              <a:t>(Missouri), </a:t>
            </a:r>
          </a:p>
          <a:p>
            <a:r>
              <a:rPr lang="en-US" sz="1100" dirty="0" smtClean="0"/>
              <a:t>May 5, 1911</a:t>
            </a:r>
            <a:endParaRPr lang="en-US" sz="1100" dirty="0"/>
          </a:p>
        </p:txBody>
      </p:sp>
    </p:spTree>
    <p:extLst>
      <p:ext uri="{BB962C8B-B14F-4D97-AF65-F5344CB8AC3E}">
        <p14:creationId xmlns:p14="http://schemas.microsoft.com/office/powerpoint/2010/main" val="29242152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3301" b="-161"/>
          <a:stretch/>
        </p:blipFill>
        <p:spPr>
          <a:xfrm>
            <a:off x="231633" y="1023041"/>
            <a:ext cx="2925367" cy="4957041"/>
          </a:xfrm>
          <a:prstGeom prst="rect">
            <a:avLst/>
          </a:prstGeom>
          <a:ln>
            <a:solidFill>
              <a:srgbClr val="002060"/>
            </a:solidFill>
          </a:ln>
        </p:spPr>
      </p:pic>
      <p:pic>
        <p:nvPicPr>
          <p:cNvPr id="7" name="Picture 6"/>
          <p:cNvPicPr>
            <a:picLocks noChangeAspect="1"/>
          </p:cNvPicPr>
          <p:nvPr/>
        </p:nvPicPr>
        <p:blipFill>
          <a:blip r:embed="rId3"/>
          <a:stretch>
            <a:fillRect/>
          </a:stretch>
        </p:blipFill>
        <p:spPr>
          <a:xfrm>
            <a:off x="5015189" y="1735238"/>
            <a:ext cx="6750636" cy="3330444"/>
          </a:xfrm>
          <a:prstGeom prst="rect">
            <a:avLst/>
          </a:prstGeom>
          <a:ln w="38100">
            <a:solidFill>
              <a:srgbClr val="002060"/>
            </a:solidFill>
          </a:ln>
        </p:spPr>
      </p:pic>
    </p:spTree>
    <p:extLst>
      <p:ext uri="{BB962C8B-B14F-4D97-AF65-F5344CB8AC3E}">
        <p14:creationId xmlns:p14="http://schemas.microsoft.com/office/powerpoint/2010/main" val="36458977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6267" y="280658"/>
            <a:ext cx="7902094" cy="6328371"/>
          </a:xfrm>
          <a:prstGeom prst="rect">
            <a:avLst/>
          </a:prstGeom>
          <a:ln w="38100">
            <a:solidFill>
              <a:srgbClr val="002060"/>
            </a:solidFill>
          </a:ln>
        </p:spPr>
      </p:pic>
      <p:sp>
        <p:nvSpPr>
          <p:cNvPr id="5" name="TextBox 4"/>
          <p:cNvSpPr txBox="1"/>
          <p:nvPr/>
        </p:nvSpPr>
        <p:spPr>
          <a:xfrm>
            <a:off x="417660" y="981750"/>
            <a:ext cx="4499572" cy="3539430"/>
          </a:xfrm>
          <a:prstGeom prst="rect">
            <a:avLst/>
          </a:prstGeom>
          <a:solidFill>
            <a:srgbClr val="002060"/>
          </a:solidFill>
          <a:ln>
            <a:solidFill>
              <a:srgbClr val="FFC000"/>
            </a:solidFill>
          </a:ln>
        </p:spPr>
        <p:txBody>
          <a:bodyPr wrap="square" rtlCol="0">
            <a:spAutoFit/>
          </a:bodyPr>
          <a:lstStyle/>
          <a:p>
            <a:r>
              <a:rPr lang="en-US" sz="3200" b="1" dirty="0" smtClean="0">
                <a:solidFill>
                  <a:srgbClr val="FFC000"/>
                </a:solidFill>
              </a:rPr>
              <a:t>Anchorage’s beginning was important </a:t>
            </a:r>
            <a:r>
              <a:rPr lang="en-US" sz="3200" b="1" i="1" dirty="0" smtClean="0">
                <a:solidFill>
                  <a:srgbClr val="FFC000"/>
                </a:solidFill>
              </a:rPr>
              <a:t>nationally</a:t>
            </a:r>
            <a:r>
              <a:rPr lang="en-US" sz="3200" b="1" dirty="0" smtClean="0">
                <a:solidFill>
                  <a:srgbClr val="FFC000"/>
                </a:solidFill>
              </a:rPr>
              <a:t> because Alaska had natural resources that would help to make the U.S. wealthier &amp; more self-sufficient.</a:t>
            </a:r>
            <a:endParaRPr lang="en-US" sz="3200" b="1" dirty="0">
              <a:solidFill>
                <a:srgbClr val="FFC000"/>
              </a:solidFill>
            </a:endParaRPr>
          </a:p>
        </p:txBody>
      </p:sp>
    </p:spTree>
    <p:extLst>
      <p:ext uri="{BB962C8B-B14F-4D97-AF65-F5344CB8AC3E}">
        <p14:creationId xmlns:p14="http://schemas.microsoft.com/office/powerpoint/2010/main" val="40138191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35" y="112031"/>
            <a:ext cx="11594619" cy="6637918"/>
          </a:xfrm>
          <a:prstGeom prst="rect">
            <a:avLst/>
          </a:prstGeom>
          <a:ln w="28575">
            <a:solidFill>
              <a:schemeClr val="tx1"/>
            </a:solidFill>
          </a:ln>
        </p:spPr>
      </p:pic>
      <p:sp>
        <p:nvSpPr>
          <p:cNvPr id="3" name="Rectangle 1"/>
          <p:cNvSpPr>
            <a:spLocks noChangeArrowheads="1"/>
          </p:cNvSpPr>
          <p:nvPr/>
        </p:nvSpPr>
        <p:spPr bwMode="auto">
          <a:xfrm>
            <a:off x="0" y="-14186479"/>
            <a:ext cx="39536788" cy="2883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26737776" rIns="6348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According to data from the Division of Permanent Fund Dividend (2011), there are at least 61 Alaskans who are 100 years and older in the State, up from 40 in 2010. The oldest Alaskan is 104 years old. (This person did not give their consent to be acknowledged.) The following 20 Centenarians gave their consent to us to honor them publicly during Older Americans Month celebrations: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Magdalena Mappala - 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Jamie de GuzmanAnchorage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Johnny McCurryAnchorage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Austrid GarrettAnchorage</a:t>
            </a:r>
            <a:r>
              <a:rPr kumimoji="0" lang="en-US" altLang="en-US" sz="900" b="0" i="0" u="none" strike="noStrike" cap="none" normalizeH="0" baseline="0" dirty="0" smtClean="0">
                <a:ln>
                  <a:noFill/>
                </a:ln>
                <a:solidFill>
                  <a:schemeClr val="tx1"/>
                </a:solidFill>
                <a:effectLst/>
                <a:latin typeface="Arial" panose="020B0604020202020204" pitchFamily="34" charset="0"/>
                <a:hlinkClick r:id="rId3"/>
              </a:rPr>
              <a:t> </a:t>
            </a:r>
            <a:endParaRPr kumimoji="0" lang="en-US" altLang="en-US" sz="800" b="0" i="0" u="none" strike="noStrike" cap="none" normalizeH="0" baseline="0" dirty="0" smtClean="0">
              <a:ln>
                <a:noFill/>
              </a:ln>
              <a:solidFill>
                <a:srgbClr val="CFCFCF"/>
              </a:solidFill>
              <a:effectLst/>
              <a:latin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hlinkClick r:id="rId3"/>
              </a:rPr>
              <a:t>Alfredro AgronAnchorage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Alice LarsonAnchorage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hlinkClick r:id="rId4"/>
              </a:rPr>
              <a:t>Dorothy NorrisAnchorage</a:t>
            </a:r>
            <a:r>
              <a:rPr kumimoji="0" lang="en-US" altLang="en-US" sz="900" b="0" i="0" u="none" strike="noStrike" cap="none" normalizeH="0" baseline="0" dirty="0" smtClean="0">
                <a:ln>
                  <a:noFill/>
                </a:ln>
                <a:solidFill>
                  <a:schemeClr val="tx1"/>
                </a:solidFill>
                <a:effectLst/>
                <a:latin typeface="Arial" panose="020B0604020202020204" pitchFamily="34" charset="0"/>
              </a:rPr>
              <a:t> </a:t>
            </a:r>
            <a:endParaRPr kumimoji="0" lang="en-US" altLang="en-US" sz="800" b="0" i="0" u="none" strike="noStrike" cap="none" normalizeH="0" baseline="0" dirty="0" smtClean="0">
              <a:ln>
                <a:noFill/>
              </a:ln>
              <a:solidFill>
                <a:srgbClr val="CFCFC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smtClean="0">
                <a:ln>
                  <a:noFill/>
                </a:ln>
                <a:solidFill>
                  <a:srgbClr val="CFCFCF"/>
                </a:solidFill>
                <a:effectLst/>
                <a:latin typeface="Arial" panose="020B0604020202020204" pitchFamily="34" charset="0"/>
              </a:rPr>
              <a:t>Doris McBurneyAnchorage</a:t>
            </a:r>
            <a:endParaRPr kumimoji="0" lang="en-US" altLang="en-US" sz="9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extBox 5"/>
          <p:cNvSpPr txBox="1"/>
          <p:nvPr/>
        </p:nvSpPr>
        <p:spPr>
          <a:xfrm>
            <a:off x="563233" y="228600"/>
            <a:ext cx="4517068" cy="646331"/>
          </a:xfrm>
          <a:prstGeom prst="rect">
            <a:avLst/>
          </a:prstGeom>
          <a:solidFill>
            <a:srgbClr val="FFC000"/>
          </a:solidFill>
          <a:ln>
            <a:solidFill>
              <a:srgbClr val="002060"/>
            </a:solidFill>
          </a:ln>
        </p:spPr>
        <p:txBody>
          <a:bodyPr wrap="square" rtlCol="0">
            <a:spAutoFit/>
          </a:bodyPr>
          <a:lstStyle/>
          <a:p>
            <a:r>
              <a:rPr lang="en-US" sz="3600" b="1" dirty="0" smtClean="0">
                <a:solidFill>
                  <a:srgbClr val="002060"/>
                </a:solidFill>
              </a:rPr>
              <a:t>International Interest</a:t>
            </a:r>
            <a:endParaRPr lang="en-US" sz="3600" b="1" dirty="0">
              <a:solidFill>
                <a:srgbClr val="002060"/>
              </a:solidFill>
            </a:endParaRPr>
          </a:p>
        </p:txBody>
      </p:sp>
    </p:spTree>
    <p:extLst>
      <p:ext uri="{BB962C8B-B14F-4D97-AF65-F5344CB8AC3E}">
        <p14:creationId xmlns:p14="http://schemas.microsoft.com/office/powerpoint/2010/main" val="75071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07" t="1840" r="689" b="6432"/>
          <a:stretch/>
        </p:blipFill>
        <p:spPr>
          <a:xfrm>
            <a:off x="1065969" y="162962"/>
            <a:ext cx="10113022" cy="6491335"/>
          </a:xfrm>
          <a:prstGeom prst="rect">
            <a:avLst/>
          </a:prstGeom>
          <a:ln w="38100">
            <a:solidFill>
              <a:srgbClr val="FFC000"/>
            </a:solidFill>
          </a:ln>
        </p:spPr>
      </p:pic>
      <p:sp>
        <p:nvSpPr>
          <p:cNvPr id="3" name="TextBox 2"/>
          <p:cNvSpPr txBox="1"/>
          <p:nvPr/>
        </p:nvSpPr>
        <p:spPr>
          <a:xfrm>
            <a:off x="5998071" y="1149791"/>
            <a:ext cx="248819" cy="261610"/>
          </a:xfrm>
          <a:prstGeom prst="rect">
            <a:avLst/>
          </a:prstGeom>
          <a:solidFill>
            <a:srgbClr val="00B0F0"/>
          </a:solidFill>
          <a:ln>
            <a:solidFill>
              <a:srgbClr val="002060"/>
            </a:solidFill>
          </a:ln>
        </p:spPr>
        <p:txBody>
          <a:bodyPr wrap="square" rtlCol="0">
            <a:spAutoFit/>
          </a:bodyPr>
          <a:lstStyle/>
          <a:p>
            <a:r>
              <a:rPr lang="en-US" sz="1100" b="1" dirty="0" smtClean="0"/>
              <a:t>X</a:t>
            </a:r>
            <a:endParaRPr lang="en-US" sz="1100" b="1" dirty="0"/>
          </a:p>
        </p:txBody>
      </p:sp>
      <p:sp>
        <p:nvSpPr>
          <p:cNvPr id="4" name="TextBox 3"/>
          <p:cNvSpPr txBox="1"/>
          <p:nvPr/>
        </p:nvSpPr>
        <p:spPr>
          <a:xfrm>
            <a:off x="8097398" y="4032174"/>
            <a:ext cx="1366080" cy="261610"/>
          </a:xfrm>
          <a:prstGeom prst="rect">
            <a:avLst/>
          </a:prstGeom>
          <a:noFill/>
        </p:spPr>
        <p:txBody>
          <a:bodyPr wrap="none" rtlCol="0">
            <a:spAutoFit/>
          </a:bodyPr>
          <a:lstStyle/>
          <a:p>
            <a:r>
              <a:rPr lang="en-US" sz="1100" b="1" dirty="0" smtClean="0"/>
              <a:t>Panama Canal  1903</a:t>
            </a:r>
            <a:endParaRPr lang="en-US" sz="1100" b="1" dirty="0"/>
          </a:p>
        </p:txBody>
      </p:sp>
    </p:spTree>
    <p:extLst>
      <p:ext uri="{BB962C8B-B14F-4D97-AF65-F5344CB8AC3E}">
        <p14:creationId xmlns:p14="http://schemas.microsoft.com/office/powerpoint/2010/main" val="8326695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34" y="510955"/>
            <a:ext cx="9827031" cy="5527706"/>
          </a:xfrm>
          <a:prstGeom prst="rect">
            <a:avLst/>
          </a:prstGeom>
          <a:ln w="28575">
            <a:solidFill>
              <a:schemeClr val="tx1"/>
            </a:solidFill>
          </a:ln>
        </p:spPr>
      </p:pic>
      <p:sp>
        <p:nvSpPr>
          <p:cNvPr id="5" name="Rectangle 4"/>
          <p:cNvSpPr/>
          <p:nvPr/>
        </p:nvSpPr>
        <p:spPr>
          <a:xfrm>
            <a:off x="6355532" y="1208072"/>
            <a:ext cx="5504506" cy="1815882"/>
          </a:xfrm>
          <a:prstGeom prst="rect">
            <a:avLst/>
          </a:prstGeom>
          <a:solidFill>
            <a:srgbClr val="002060"/>
          </a:solidFill>
          <a:ln w="19050">
            <a:solidFill>
              <a:srgbClr val="FFC000"/>
            </a:solidFill>
          </a:ln>
        </p:spPr>
        <p:txBody>
          <a:bodyPr wrap="square">
            <a:spAutoFit/>
          </a:bodyPr>
          <a:lstStyle/>
          <a:p>
            <a:r>
              <a:rPr lang="en-US" sz="2800" b="1" i="1" dirty="0" smtClean="0">
                <a:solidFill>
                  <a:srgbClr val="FFC000"/>
                </a:solidFill>
              </a:rPr>
              <a:t>“…the </a:t>
            </a:r>
            <a:r>
              <a:rPr lang="en-US" sz="2800" b="1" i="1" dirty="0">
                <a:solidFill>
                  <a:srgbClr val="FFC000"/>
                </a:solidFill>
              </a:rPr>
              <a:t>supply of furs in </a:t>
            </a:r>
            <a:r>
              <a:rPr lang="en-US" sz="2800" b="1" i="1" dirty="0" smtClean="0">
                <a:solidFill>
                  <a:srgbClr val="FFC000"/>
                </a:solidFill>
              </a:rPr>
              <a:t>Alaska…. </a:t>
            </a:r>
            <a:r>
              <a:rPr lang="en-US" sz="2800" b="1" i="1" dirty="0">
                <a:solidFill>
                  <a:srgbClr val="FFC000"/>
                </a:solidFill>
              </a:rPr>
              <a:t>demand for them in </a:t>
            </a:r>
            <a:r>
              <a:rPr lang="en-US" sz="2800" b="1" i="1" u="sng" dirty="0">
                <a:solidFill>
                  <a:srgbClr val="FFC000"/>
                </a:solidFill>
              </a:rPr>
              <a:t>China</a:t>
            </a:r>
            <a:r>
              <a:rPr lang="en-US" sz="2800" b="1" i="1" dirty="0">
                <a:solidFill>
                  <a:srgbClr val="FFC000"/>
                </a:solidFill>
              </a:rPr>
              <a:t> and elsewhere has </a:t>
            </a:r>
            <a:r>
              <a:rPr lang="en-US" sz="2800" b="1" i="1" dirty="0" smtClean="0">
                <a:solidFill>
                  <a:srgbClr val="FFC000"/>
                </a:solidFill>
              </a:rPr>
              <a:t>immensely increased….” </a:t>
            </a:r>
          </a:p>
        </p:txBody>
      </p:sp>
    </p:spTree>
    <p:extLst>
      <p:ext uri="{BB962C8B-B14F-4D97-AF65-F5344CB8AC3E}">
        <p14:creationId xmlns:p14="http://schemas.microsoft.com/office/powerpoint/2010/main" val="28816117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763" y="111577"/>
            <a:ext cx="10042906" cy="6561365"/>
          </a:xfrm>
          <a:prstGeom prst="rect">
            <a:avLst/>
          </a:prstGeom>
          <a:ln w="38100">
            <a:solidFill>
              <a:srgbClr val="FFC000"/>
            </a:solidFill>
          </a:ln>
        </p:spPr>
      </p:pic>
      <p:sp>
        <p:nvSpPr>
          <p:cNvPr id="4" name="TextBox 3"/>
          <p:cNvSpPr txBox="1"/>
          <p:nvPr/>
        </p:nvSpPr>
        <p:spPr>
          <a:xfrm>
            <a:off x="293914" y="631371"/>
            <a:ext cx="2558714" cy="3785652"/>
          </a:xfrm>
          <a:prstGeom prst="rect">
            <a:avLst/>
          </a:prstGeom>
          <a:solidFill>
            <a:srgbClr val="002060"/>
          </a:solidFill>
          <a:ln>
            <a:solidFill>
              <a:srgbClr val="FFC000"/>
            </a:solidFill>
          </a:ln>
        </p:spPr>
        <p:txBody>
          <a:bodyPr wrap="none" rtlCol="0">
            <a:spAutoFit/>
          </a:bodyPr>
          <a:lstStyle/>
          <a:p>
            <a:r>
              <a:rPr lang="en-US" sz="4000" b="1" dirty="0" smtClean="0">
                <a:solidFill>
                  <a:srgbClr val="FFC000"/>
                </a:solidFill>
              </a:rPr>
              <a:t>Matanuska</a:t>
            </a:r>
          </a:p>
          <a:p>
            <a:r>
              <a:rPr lang="en-US" sz="4000" b="1" dirty="0" smtClean="0">
                <a:solidFill>
                  <a:srgbClr val="FFC000"/>
                </a:solidFill>
              </a:rPr>
              <a:t>Alaska City</a:t>
            </a:r>
          </a:p>
          <a:p>
            <a:r>
              <a:rPr lang="en-US" sz="4000" b="1" dirty="0" smtClean="0">
                <a:solidFill>
                  <a:srgbClr val="FFC000"/>
                </a:solidFill>
              </a:rPr>
              <a:t>Ship Creek</a:t>
            </a:r>
          </a:p>
          <a:p>
            <a:r>
              <a:rPr lang="en-US" sz="4000" b="1" dirty="0" smtClean="0">
                <a:solidFill>
                  <a:srgbClr val="FFC000"/>
                </a:solidFill>
              </a:rPr>
              <a:t>Winalaska</a:t>
            </a:r>
          </a:p>
          <a:p>
            <a:r>
              <a:rPr lang="en-US" sz="4000" b="1" dirty="0" smtClean="0">
                <a:solidFill>
                  <a:srgbClr val="FFC000"/>
                </a:solidFill>
              </a:rPr>
              <a:t>Gateway</a:t>
            </a:r>
          </a:p>
          <a:p>
            <a:r>
              <a:rPr lang="en-US" sz="4000" b="1" dirty="0" smtClean="0">
                <a:solidFill>
                  <a:srgbClr val="FFC000"/>
                </a:solidFill>
              </a:rPr>
              <a:t>Terminal</a:t>
            </a:r>
          </a:p>
        </p:txBody>
      </p:sp>
    </p:spTree>
    <p:extLst>
      <p:ext uri="{BB962C8B-B14F-4D97-AF65-F5344CB8AC3E}">
        <p14:creationId xmlns:p14="http://schemas.microsoft.com/office/powerpoint/2010/main" val="376502681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29" t="997" b="-1"/>
          <a:stretch/>
        </p:blipFill>
        <p:spPr>
          <a:xfrm>
            <a:off x="98491" y="841698"/>
            <a:ext cx="6762235" cy="4852475"/>
          </a:xfrm>
          <a:prstGeom prst="rect">
            <a:avLst/>
          </a:prstGeom>
          <a:ln w="38100">
            <a:solidFill>
              <a:schemeClr val="tx1"/>
            </a:solidFill>
          </a:ln>
        </p:spPr>
      </p:pic>
      <p:sp>
        <p:nvSpPr>
          <p:cNvPr id="6" name="TextBox 5"/>
          <p:cNvSpPr txBox="1"/>
          <p:nvPr/>
        </p:nvSpPr>
        <p:spPr>
          <a:xfrm>
            <a:off x="7334221" y="1400910"/>
            <a:ext cx="4498109" cy="1600438"/>
          </a:xfrm>
          <a:prstGeom prst="rect">
            <a:avLst/>
          </a:prstGeom>
          <a:solidFill>
            <a:srgbClr val="002060"/>
          </a:solidFill>
          <a:ln>
            <a:solidFill>
              <a:srgbClr val="FFC000"/>
            </a:solidFill>
          </a:ln>
        </p:spPr>
        <p:txBody>
          <a:bodyPr wrap="square" rtlCol="0">
            <a:spAutoFit/>
          </a:bodyPr>
          <a:lstStyle/>
          <a:p>
            <a:r>
              <a:rPr lang="en-US" sz="2800" b="1" dirty="0" smtClean="0">
                <a:solidFill>
                  <a:srgbClr val="FFC000"/>
                </a:solidFill>
              </a:rPr>
              <a:t>…from the Arctic shores of Alaska</a:t>
            </a:r>
            <a:r>
              <a:rPr lang="en-US" sz="2100" b="1" dirty="0" smtClean="0">
                <a:solidFill>
                  <a:srgbClr val="FFC000"/>
                </a:solidFill>
              </a:rPr>
              <a:t> to…Puerto Rico…and the tropical possession of the [Philippines] in the Far East.” </a:t>
            </a:r>
            <a:r>
              <a:rPr lang="en-US" sz="1400" b="1" dirty="0" smtClean="0">
                <a:solidFill>
                  <a:srgbClr val="FFC000"/>
                </a:solidFill>
              </a:rPr>
              <a:t>    </a:t>
            </a:r>
            <a:r>
              <a:rPr lang="en-US" sz="1050" b="1" dirty="0" smtClean="0">
                <a:solidFill>
                  <a:srgbClr val="92D050"/>
                </a:solidFill>
              </a:rPr>
              <a:t>—Frederick Hoffman, statistician (1914)</a:t>
            </a:r>
          </a:p>
        </p:txBody>
      </p:sp>
    </p:spTree>
    <p:extLst>
      <p:ext uri="{BB962C8B-B14F-4D97-AF65-F5344CB8AC3E}">
        <p14:creationId xmlns:p14="http://schemas.microsoft.com/office/powerpoint/2010/main" val="33907720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821" t="1" r="8647" b="-377"/>
          <a:stretch/>
        </p:blipFill>
        <p:spPr>
          <a:xfrm>
            <a:off x="380246" y="139330"/>
            <a:ext cx="6672404" cy="6575061"/>
          </a:xfrm>
          <a:prstGeom prst="rect">
            <a:avLst/>
          </a:prstGeom>
          <a:ln w="38100">
            <a:solidFill>
              <a:srgbClr val="FFC000"/>
            </a:solidFill>
          </a:ln>
        </p:spPr>
      </p:pic>
      <p:sp>
        <p:nvSpPr>
          <p:cNvPr id="5" name="TextBox 4"/>
          <p:cNvSpPr txBox="1"/>
          <p:nvPr/>
        </p:nvSpPr>
        <p:spPr>
          <a:xfrm>
            <a:off x="6618084" y="226335"/>
            <a:ext cx="4164593" cy="2308324"/>
          </a:xfrm>
          <a:prstGeom prst="rect">
            <a:avLst/>
          </a:prstGeom>
          <a:solidFill>
            <a:srgbClr val="002060"/>
          </a:solidFill>
          <a:ln w="38100">
            <a:solidFill>
              <a:srgbClr val="00B0F0"/>
            </a:solidFill>
          </a:ln>
        </p:spPr>
        <p:txBody>
          <a:bodyPr wrap="square" rtlCol="0">
            <a:spAutoFit/>
          </a:bodyPr>
          <a:lstStyle/>
          <a:p>
            <a:r>
              <a:rPr lang="en-US" sz="4800" b="1" dirty="0" smtClean="0">
                <a:solidFill>
                  <a:srgbClr val="FFC000"/>
                </a:solidFill>
              </a:rPr>
              <a:t>Alaska links</a:t>
            </a:r>
          </a:p>
          <a:p>
            <a:r>
              <a:rPr lang="en-US" sz="4800" b="1" dirty="0" smtClean="0">
                <a:solidFill>
                  <a:srgbClr val="FFC000"/>
                </a:solidFill>
              </a:rPr>
              <a:t>the U.S. and East Asia</a:t>
            </a:r>
            <a:endParaRPr lang="en-US" sz="4800" b="1" dirty="0">
              <a:solidFill>
                <a:srgbClr val="FFC000"/>
              </a:solidFill>
            </a:endParaRPr>
          </a:p>
        </p:txBody>
      </p:sp>
      <p:pic>
        <p:nvPicPr>
          <p:cNvPr id="6" name="Picture 5"/>
          <p:cNvPicPr>
            <a:picLocks noChangeAspect="1"/>
          </p:cNvPicPr>
          <p:nvPr/>
        </p:nvPicPr>
        <p:blipFill rotWithShape="1">
          <a:blip r:embed="rId3"/>
          <a:srcRect l="9758" t="7318" r="11159" b="5339"/>
          <a:stretch/>
        </p:blipFill>
        <p:spPr>
          <a:xfrm>
            <a:off x="7994210" y="2755329"/>
            <a:ext cx="2788467" cy="3814665"/>
          </a:xfrm>
          <a:prstGeom prst="rect">
            <a:avLst/>
          </a:prstGeom>
          <a:ln w="38100">
            <a:solidFill>
              <a:srgbClr val="FFC000"/>
            </a:solidFill>
          </a:ln>
        </p:spPr>
      </p:pic>
    </p:spTree>
    <p:extLst>
      <p:ext uri="{BB962C8B-B14F-4D97-AF65-F5344CB8AC3E}">
        <p14:creationId xmlns:p14="http://schemas.microsoft.com/office/powerpoint/2010/main" val="21953731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92" t="5473" r="1208"/>
          <a:stretch/>
        </p:blipFill>
        <p:spPr>
          <a:xfrm>
            <a:off x="479834" y="99588"/>
            <a:ext cx="6202802" cy="6563762"/>
          </a:xfrm>
          <a:prstGeom prst="rect">
            <a:avLst/>
          </a:prstGeom>
          <a:ln w="38100">
            <a:solidFill>
              <a:srgbClr val="FFC000"/>
            </a:solidFill>
          </a:ln>
        </p:spPr>
      </p:pic>
      <p:sp>
        <p:nvSpPr>
          <p:cNvPr id="3" name="TextBox 2"/>
          <p:cNvSpPr txBox="1"/>
          <p:nvPr/>
        </p:nvSpPr>
        <p:spPr>
          <a:xfrm>
            <a:off x="6781152" y="6209275"/>
            <a:ext cx="3645637" cy="523220"/>
          </a:xfrm>
          <a:prstGeom prst="rect">
            <a:avLst/>
          </a:prstGeom>
          <a:noFill/>
        </p:spPr>
        <p:txBody>
          <a:bodyPr wrap="square" rtlCol="0">
            <a:spAutoFit/>
          </a:bodyPr>
          <a:lstStyle/>
          <a:p>
            <a:r>
              <a:rPr lang="en-US" sz="1400" i="1" dirty="0" smtClean="0"/>
              <a:t>Aberdeen Sunday American News</a:t>
            </a:r>
            <a:r>
              <a:rPr lang="en-US" sz="1400" dirty="0" smtClean="0"/>
              <a:t> </a:t>
            </a:r>
          </a:p>
          <a:p>
            <a:r>
              <a:rPr lang="en-US" sz="1400" dirty="0" smtClean="0"/>
              <a:t>(South Dakota), November 20, 1921</a:t>
            </a:r>
            <a:endParaRPr lang="en-US" sz="1400" dirty="0"/>
          </a:p>
        </p:txBody>
      </p:sp>
      <p:sp>
        <p:nvSpPr>
          <p:cNvPr id="4" name="TextBox 3"/>
          <p:cNvSpPr txBox="1"/>
          <p:nvPr/>
        </p:nvSpPr>
        <p:spPr>
          <a:xfrm>
            <a:off x="7064829" y="849086"/>
            <a:ext cx="4920342" cy="3785652"/>
          </a:xfrm>
          <a:prstGeom prst="rect">
            <a:avLst/>
          </a:prstGeom>
          <a:solidFill>
            <a:srgbClr val="002060"/>
          </a:solidFill>
          <a:ln>
            <a:solidFill>
              <a:srgbClr val="FFC000"/>
            </a:solidFill>
          </a:ln>
        </p:spPr>
        <p:txBody>
          <a:bodyPr wrap="square" rtlCol="0">
            <a:spAutoFit/>
          </a:bodyPr>
          <a:lstStyle/>
          <a:p>
            <a:r>
              <a:rPr lang="en-US" sz="3600" b="1" dirty="0" smtClean="0">
                <a:solidFill>
                  <a:srgbClr val="FFC000"/>
                </a:solidFill>
              </a:rPr>
              <a:t>“Alaska…is defended </a:t>
            </a:r>
          </a:p>
          <a:p>
            <a:r>
              <a:rPr lang="en-US" sz="3600" b="1" dirty="0" smtClean="0">
                <a:solidFill>
                  <a:srgbClr val="FFC000"/>
                </a:solidFill>
              </a:rPr>
              <a:t>by Hawaii.”</a:t>
            </a:r>
            <a:endParaRPr lang="en-US" sz="2400" b="1" dirty="0" smtClean="0">
              <a:solidFill>
                <a:srgbClr val="FFC000"/>
              </a:solidFill>
            </a:endParaRPr>
          </a:p>
          <a:p>
            <a:r>
              <a:rPr lang="en-US" sz="1600" b="1" dirty="0">
                <a:solidFill>
                  <a:srgbClr val="FFC000"/>
                </a:solidFill>
              </a:rPr>
              <a:t>	</a:t>
            </a:r>
            <a:r>
              <a:rPr lang="en-US" sz="1050" b="1" dirty="0" smtClean="0">
                <a:solidFill>
                  <a:srgbClr val="92D050"/>
                </a:solidFill>
              </a:rPr>
              <a:t>—Congressman Clarence B. Miller (R-MN), September 1915</a:t>
            </a:r>
          </a:p>
          <a:p>
            <a:endParaRPr lang="en-US" sz="1600" b="1" dirty="0">
              <a:solidFill>
                <a:srgbClr val="FFC000"/>
              </a:solidFill>
            </a:endParaRPr>
          </a:p>
          <a:p>
            <a:endParaRPr lang="en-US" sz="1600" b="1" dirty="0" smtClean="0">
              <a:solidFill>
                <a:srgbClr val="FFC000"/>
              </a:solidFill>
            </a:endParaRPr>
          </a:p>
          <a:p>
            <a:endParaRPr lang="en-US" sz="2400" b="1" i="1" dirty="0">
              <a:solidFill>
                <a:srgbClr val="FFC000"/>
              </a:solidFill>
            </a:endParaRPr>
          </a:p>
          <a:p>
            <a:r>
              <a:rPr lang="en-US" sz="2400" b="1" i="1" dirty="0" smtClean="0">
                <a:solidFill>
                  <a:srgbClr val="FFC000"/>
                </a:solidFill>
              </a:rPr>
              <a:t>…and Hawaii is defended by the Navy…</a:t>
            </a:r>
          </a:p>
          <a:p>
            <a:endParaRPr lang="en-US" sz="2400" b="1" i="1" dirty="0">
              <a:solidFill>
                <a:srgbClr val="FFC000"/>
              </a:solidFill>
            </a:endParaRPr>
          </a:p>
          <a:p>
            <a:r>
              <a:rPr lang="en-US" sz="2400" b="1" i="1" dirty="0" smtClean="0">
                <a:solidFill>
                  <a:srgbClr val="FFC000"/>
                </a:solidFill>
              </a:rPr>
              <a:t>…and the Navy needs coal…</a:t>
            </a:r>
          </a:p>
        </p:txBody>
      </p:sp>
    </p:spTree>
    <p:extLst>
      <p:ext uri="{BB962C8B-B14F-4D97-AF65-F5344CB8AC3E}">
        <p14:creationId xmlns:p14="http://schemas.microsoft.com/office/powerpoint/2010/main" val="33950741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 r="1117" b="4914"/>
          <a:stretch/>
        </p:blipFill>
        <p:spPr>
          <a:xfrm>
            <a:off x="7057181" y="119452"/>
            <a:ext cx="4558469" cy="5968860"/>
          </a:xfrm>
          <a:prstGeom prst="rect">
            <a:avLst/>
          </a:prstGeom>
          <a:ln w="38100">
            <a:solidFill>
              <a:srgbClr val="00206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52" y="119452"/>
            <a:ext cx="3733679" cy="4485599"/>
          </a:xfrm>
          <a:prstGeom prst="rect">
            <a:avLst/>
          </a:prstGeom>
          <a:ln w="28575">
            <a:solidFill>
              <a:srgbClr val="002060"/>
            </a:solidFill>
          </a:ln>
        </p:spPr>
      </p:pic>
      <p:sp>
        <p:nvSpPr>
          <p:cNvPr id="2" name="TextBox 1"/>
          <p:cNvSpPr txBox="1"/>
          <p:nvPr/>
        </p:nvSpPr>
        <p:spPr>
          <a:xfrm>
            <a:off x="466642" y="5098881"/>
            <a:ext cx="5206362" cy="1200329"/>
          </a:xfrm>
          <a:prstGeom prst="rect">
            <a:avLst/>
          </a:prstGeom>
          <a:solidFill>
            <a:srgbClr val="002060"/>
          </a:solidFill>
          <a:ln>
            <a:solidFill>
              <a:srgbClr val="FFC000"/>
            </a:solidFill>
          </a:ln>
        </p:spPr>
        <p:txBody>
          <a:bodyPr wrap="none" rtlCol="0">
            <a:spAutoFit/>
          </a:bodyPr>
          <a:lstStyle/>
          <a:p>
            <a:r>
              <a:rPr lang="en-US" sz="2400" b="1" dirty="0" smtClean="0">
                <a:solidFill>
                  <a:srgbClr val="FFC000"/>
                </a:solidFill>
              </a:rPr>
              <a:t>“G. Shinowasa, editor of a Japanese </a:t>
            </a:r>
          </a:p>
          <a:p>
            <a:r>
              <a:rPr lang="en-US" sz="2400" b="1" dirty="0">
                <a:solidFill>
                  <a:srgbClr val="FFC000"/>
                </a:solidFill>
              </a:rPr>
              <a:t>n</a:t>
            </a:r>
            <a:r>
              <a:rPr lang="en-US" sz="2400" b="1" dirty="0" smtClean="0">
                <a:solidFill>
                  <a:srgbClr val="FFC000"/>
                </a:solidFill>
              </a:rPr>
              <a:t>ewspaper published at Seattle, visited</a:t>
            </a:r>
          </a:p>
          <a:p>
            <a:r>
              <a:rPr lang="en-US" sz="2400" b="1" dirty="0">
                <a:solidFill>
                  <a:srgbClr val="FFC000"/>
                </a:solidFill>
              </a:rPr>
              <a:t>t</a:t>
            </a:r>
            <a:r>
              <a:rPr lang="en-US" sz="2400" b="1" dirty="0" smtClean="0">
                <a:solidFill>
                  <a:srgbClr val="FFC000"/>
                </a:solidFill>
              </a:rPr>
              <a:t>his week.”</a:t>
            </a:r>
            <a:r>
              <a:rPr lang="en-US" sz="1050" b="1" dirty="0">
                <a:solidFill>
                  <a:srgbClr val="FFC000"/>
                </a:solidFill>
              </a:rPr>
              <a:t>	 </a:t>
            </a:r>
            <a:r>
              <a:rPr lang="en-US" sz="1050" b="1" dirty="0" smtClean="0">
                <a:solidFill>
                  <a:srgbClr val="FFC000"/>
                </a:solidFill>
              </a:rPr>
              <a:t>                  </a:t>
            </a:r>
            <a:r>
              <a:rPr lang="en-US" sz="1050" b="1" dirty="0" smtClean="0">
                <a:solidFill>
                  <a:srgbClr val="92D050"/>
                </a:solidFill>
              </a:rPr>
              <a:t>—</a:t>
            </a:r>
            <a:r>
              <a:rPr lang="en-US" sz="1050" b="1" i="1" dirty="0" smtClean="0">
                <a:solidFill>
                  <a:srgbClr val="92D050"/>
                </a:solidFill>
              </a:rPr>
              <a:t>Cook Inlet Pioneer</a:t>
            </a:r>
            <a:r>
              <a:rPr lang="en-US" sz="1050" b="1" dirty="0" smtClean="0">
                <a:solidFill>
                  <a:srgbClr val="92D050"/>
                </a:solidFill>
              </a:rPr>
              <a:t>, June 12, 1915</a:t>
            </a:r>
            <a:endParaRPr lang="en-US" sz="2400" b="1" i="1" dirty="0">
              <a:solidFill>
                <a:srgbClr val="92D050"/>
              </a:solidFill>
            </a:endParaRPr>
          </a:p>
        </p:txBody>
      </p:sp>
    </p:spTree>
    <p:extLst>
      <p:ext uri="{BB962C8B-B14F-4D97-AF65-F5344CB8AC3E}">
        <p14:creationId xmlns:p14="http://schemas.microsoft.com/office/powerpoint/2010/main" val="42594120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61910" y="3829615"/>
            <a:ext cx="2326557" cy="430887"/>
          </a:xfrm>
          <a:prstGeom prst="rect">
            <a:avLst/>
          </a:prstGeom>
          <a:noFill/>
        </p:spPr>
        <p:txBody>
          <a:bodyPr wrap="square" rtlCol="0">
            <a:spAutoFit/>
          </a:bodyPr>
          <a:lstStyle/>
          <a:p>
            <a:r>
              <a:rPr lang="en-US" sz="1100" i="1" dirty="0" smtClean="0"/>
              <a:t>The State </a:t>
            </a:r>
            <a:r>
              <a:rPr lang="en-US" sz="1100" dirty="0" smtClean="0"/>
              <a:t>(Columbia, South Carolina), </a:t>
            </a:r>
          </a:p>
          <a:p>
            <a:r>
              <a:rPr lang="en-US" sz="1100" dirty="0" smtClean="0"/>
              <a:t>December 14, 1914</a:t>
            </a:r>
            <a:endParaRPr lang="en-US" sz="1100" dirty="0"/>
          </a:p>
        </p:txBody>
      </p:sp>
      <p:pic>
        <p:nvPicPr>
          <p:cNvPr id="2" name="Picture 1"/>
          <p:cNvPicPr>
            <a:picLocks noChangeAspect="1"/>
          </p:cNvPicPr>
          <p:nvPr/>
        </p:nvPicPr>
        <p:blipFill rotWithShape="1">
          <a:blip r:embed="rId2"/>
          <a:srcRect r="1639" b="40191"/>
          <a:stretch/>
        </p:blipFill>
        <p:spPr>
          <a:xfrm>
            <a:off x="243526" y="163513"/>
            <a:ext cx="5849456" cy="3657049"/>
          </a:xfrm>
          <a:prstGeom prst="rect">
            <a:avLst/>
          </a:prstGeom>
          <a:ln w="28575">
            <a:solidFill>
              <a:srgbClr val="FFC000"/>
            </a:solidFill>
          </a:ln>
        </p:spPr>
      </p:pic>
      <p:sp>
        <p:nvSpPr>
          <p:cNvPr id="6" name="TextBox 5"/>
          <p:cNvSpPr txBox="1"/>
          <p:nvPr/>
        </p:nvSpPr>
        <p:spPr>
          <a:xfrm>
            <a:off x="1756168" y="6230623"/>
            <a:ext cx="1620957" cy="430887"/>
          </a:xfrm>
          <a:prstGeom prst="rect">
            <a:avLst/>
          </a:prstGeom>
          <a:noFill/>
        </p:spPr>
        <p:txBody>
          <a:bodyPr wrap="none" rtlCol="0">
            <a:spAutoFit/>
          </a:bodyPr>
          <a:lstStyle/>
          <a:p>
            <a:r>
              <a:rPr lang="en-US" sz="1100" i="1" dirty="0" smtClean="0"/>
              <a:t>San Jose Mercury Herald</a:t>
            </a:r>
            <a:r>
              <a:rPr lang="en-US" sz="1100" dirty="0" smtClean="0"/>
              <a:t>,</a:t>
            </a:r>
          </a:p>
          <a:p>
            <a:r>
              <a:rPr lang="en-US" sz="1100" dirty="0" smtClean="0"/>
              <a:t>December 15, 1914</a:t>
            </a:r>
            <a:endParaRPr lang="en-US" sz="1100" dirty="0"/>
          </a:p>
        </p:txBody>
      </p:sp>
      <p:pic>
        <p:nvPicPr>
          <p:cNvPr id="7" name="Picture 6"/>
          <p:cNvPicPr>
            <a:picLocks noChangeAspect="1"/>
          </p:cNvPicPr>
          <p:nvPr/>
        </p:nvPicPr>
        <p:blipFill>
          <a:blip r:embed="rId3"/>
          <a:stretch>
            <a:fillRect/>
          </a:stretch>
        </p:blipFill>
        <p:spPr>
          <a:xfrm>
            <a:off x="8561798" y="163513"/>
            <a:ext cx="3098608" cy="5413422"/>
          </a:xfrm>
          <a:prstGeom prst="rect">
            <a:avLst/>
          </a:prstGeom>
          <a:ln>
            <a:solidFill>
              <a:srgbClr val="FFC000"/>
            </a:solidFill>
          </a:ln>
        </p:spPr>
      </p:pic>
      <p:pic>
        <p:nvPicPr>
          <p:cNvPr id="4" name="Picture 3"/>
          <p:cNvPicPr>
            <a:picLocks noChangeAspect="1"/>
          </p:cNvPicPr>
          <p:nvPr/>
        </p:nvPicPr>
        <p:blipFill>
          <a:blip r:embed="rId4"/>
          <a:stretch>
            <a:fillRect/>
          </a:stretch>
        </p:blipFill>
        <p:spPr>
          <a:xfrm>
            <a:off x="3377125" y="3664015"/>
            <a:ext cx="7328027" cy="3097036"/>
          </a:xfrm>
          <a:prstGeom prst="rect">
            <a:avLst/>
          </a:prstGeom>
          <a:ln>
            <a:solidFill>
              <a:srgbClr val="FFC000"/>
            </a:solidFill>
          </a:ln>
        </p:spPr>
      </p:pic>
      <p:sp>
        <p:nvSpPr>
          <p:cNvPr id="8" name="TextBox 7"/>
          <p:cNvSpPr txBox="1"/>
          <p:nvPr/>
        </p:nvSpPr>
        <p:spPr>
          <a:xfrm>
            <a:off x="10909425" y="5676625"/>
            <a:ext cx="1140737" cy="769441"/>
          </a:xfrm>
          <a:prstGeom prst="rect">
            <a:avLst/>
          </a:prstGeom>
          <a:noFill/>
        </p:spPr>
        <p:txBody>
          <a:bodyPr wrap="square" rtlCol="0">
            <a:spAutoFit/>
          </a:bodyPr>
          <a:lstStyle/>
          <a:p>
            <a:r>
              <a:rPr lang="en-US" sz="1100" i="1" dirty="0" smtClean="0"/>
              <a:t>San Jose Mercury Herald</a:t>
            </a:r>
            <a:r>
              <a:rPr lang="en-US" sz="1100" dirty="0" smtClean="0"/>
              <a:t>, April 16 14, 1915</a:t>
            </a:r>
            <a:endParaRPr lang="en-US" sz="1100" dirty="0"/>
          </a:p>
        </p:txBody>
      </p:sp>
    </p:spTree>
    <p:extLst>
      <p:ext uri="{BB962C8B-B14F-4D97-AF65-F5344CB8AC3E}">
        <p14:creationId xmlns:p14="http://schemas.microsoft.com/office/powerpoint/2010/main" val="38683746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18" y="154993"/>
            <a:ext cx="4924879" cy="3258162"/>
          </a:xfrm>
          <a:prstGeom prst="rect">
            <a:avLst/>
          </a:prstGeom>
          <a:ln w="28575">
            <a:solidFill>
              <a:srgbClr val="002060"/>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41" y="3153543"/>
            <a:ext cx="5165031" cy="3458645"/>
          </a:xfrm>
          <a:prstGeom prst="rect">
            <a:avLst/>
          </a:prstGeom>
          <a:ln w="38100">
            <a:solidFill>
              <a:srgbClr val="002060"/>
            </a:solidFill>
          </a:ln>
        </p:spPr>
      </p:pic>
      <p:sp>
        <p:nvSpPr>
          <p:cNvPr id="6" name="TextBox 5"/>
          <p:cNvSpPr txBox="1"/>
          <p:nvPr/>
        </p:nvSpPr>
        <p:spPr>
          <a:xfrm>
            <a:off x="5427534" y="866515"/>
            <a:ext cx="6764466" cy="3600986"/>
          </a:xfrm>
          <a:prstGeom prst="rect">
            <a:avLst/>
          </a:prstGeom>
          <a:solidFill>
            <a:srgbClr val="002060"/>
          </a:solidFill>
          <a:ln>
            <a:solidFill>
              <a:srgbClr val="FFC000"/>
            </a:solidFill>
          </a:ln>
        </p:spPr>
        <p:txBody>
          <a:bodyPr wrap="square" rtlCol="0">
            <a:spAutoFit/>
          </a:bodyPr>
          <a:lstStyle/>
          <a:p>
            <a:r>
              <a:rPr lang="en-US" sz="3600" b="1" dirty="0" smtClean="0">
                <a:solidFill>
                  <a:srgbClr val="FFC000"/>
                </a:solidFill>
              </a:rPr>
              <a:t>“For naval purposes alone construction of a railroad in Alaska is fully justified.”</a:t>
            </a:r>
          </a:p>
          <a:p>
            <a:r>
              <a:rPr lang="en-US" sz="1200" b="1" dirty="0">
                <a:solidFill>
                  <a:srgbClr val="FFC000"/>
                </a:solidFill>
              </a:rPr>
              <a:t>	 </a:t>
            </a:r>
            <a:r>
              <a:rPr lang="en-US" sz="1200" b="1" dirty="0" smtClean="0">
                <a:solidFill>
                  <a:srgbClr val="FFC000"/>
                </a:solidFill>
              </a:rPr>
              <a:t>                       —U.S. Representative William E. Humphrey (R-WA)</a:t>
            </a:r>
          </a:p>
          <a:p>
            <a:endParaRPr lang="en-US" sz="1200" b="1" dirty="0">
              <a:solidFill>
                <a:srgbClr val="FFC000"/>
              </a:solidFill>
            </a:endParaRPr>
          </a:p>
          <a:p>
            <a:endParaRPr lang="en-US" sz="1200" b="1" dirty="0" smtClean="0">
              <a:solidFill>
                <a:srgbClr val="FFC000"/>
              </a:solidFill>
            </a:endParaRPr>
          </a:p>
          <a:p>
            <a:endParaRPr lang="en-US" sz="1200" b="1" dirty="0">
              <a:solidFill>
                <a:srgbClr val="FFC000"/>
              </a:solidFill>
            </a:endParaRPr>
          </a:p>
          <a:p>
            <a:endParaRPr lang="en-US" sz="1200" b="1" dirty="0" smtClean="0">
              <a:solidFill>
                <a:srgbClr val="FFC000"/>
              </a:solidFill>
            </a:endParaRPr>
          </a:p>
          <a:p>
            <a:endParaRPr lang="en-US" sz="1200" b="1" dirty="0" smtClean="0">
              <a:solidFill>
                <a:srgbClr val="FFC000"/>
              </a:solidFill>
            </a:endParaRPr>
          </a:p>
          <a:p>
            <a:r>
              <a:rPr lang="en-US" sz="2400" b="1" i="1" dirty="0" smtClean="0">
                <a:solidFill>
                  <a:srgbClr val="00B050"/>
                </a:solidFill>
              </a:rPr>
              <a:t>           ...and the railroad would be headquartered 				          </a:t>
            </a:r>
            <a:r>
              <a:rPr lang="en-US" sz="2400" b="1" i="1" dirty="0" smtClean="0">
                <a:solidFill>
                  <a:srgbClr val="00B050"/>
                </a:solidFill>
              </a:rPr>
              <a:t>   </a:t>
            </a:r>
            <a:r>
              <a:rPr lang="en-US" sz="2400" b="1" i="1" dirty="0" smtClean="0">
                <a:solidFill>
                  <a:srgbClr val="00B050"/>
                </a:solidFill>
              </a:rPr>
              <a:t>in Anchorage</a:t>
            </a:r>
            <a:r>
              <a:rPr lang="en-US" sz="2400" b="1" dirty="0" smtClean="0">
                <a:solidFill>
                  <a:srgbClr val="00B050"/>
                </a:solidFill>
              </a:rPr>
              <a:t> </a:t>
            </a:r>
            <a:endParaRPr lang="en-US" sz="2400" b="1" dirty="0">
              <a:solidFill>
                <a:srgbClr val="00B050"/>
              </a:solidFill>
            </a:endParaRPr>
          </a:p>
        </p:txBody>
      </p:sp>
    </p:spTree>
    <p:extLst>
      <p:ext uri="{BB962C8B-B14F-4D97-AF65-F5344CB8AC3E}">
        <p14:creationId xmlns:p14="http://schemas.microsoft.com/office/powerpoint/2010/main" val="326757296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143" b="2578"/>
          <a:stretch/>
        </p:blipFill>
        <p:spPr>
          <a:xfrm>
            <a:off x="2599980" y="1499073"/>
            <a:ext cx="8450922" cy="5217961"/>
          </a:xfrm>
          <a:prstGeom prst="rect">
            <a:avLst/>
          </a:prstGeom>
          <a:ln w="38100">
            <a:solidFill>
              <a:schemeClr val="tx1"/>
            </a:solidFill>
          </a:ln>
        </p:spPr>
      </p:pic>
      <p:sp>
        <p:nvSpPr>
          <p:cNvPr id="5" name="TextBox 4"/>
          <p:cNvSpPr txBox="1"/>
          <p:nvPr/>
        </p:nvSpPr>
        <p:spPr>
          <a:xfrm>
            <a:off x="379229" y="173194"/>
            <a:ext cx="11000978" cy="2308324"/>
          </a:xfrm>
          <a:prstGeom prst="rect">
            <a:avLst/>
          </a:prstGeom>
          <a:solidFill>
            <a:srgbClr val="002060"/>
          </a:solidFill>
          <a:ln w="19050">
            <a:solidFill>
              <a:srgbClr val="0070C0"/>
            </a:solidFill>
          </a:ln>
        </p:spPr>
        <p:txBody>
          <a:bodyPr wrap="square" rtlCol="0">
            <a:spAutoFit/>
          </a:bodyPr>
          <a:lstStyle/>
          <a:p>
            <a:r>
              <a:rPr lang="en-US" sz="3600" b="1" i="1" dirty="0" smtClean="0">
                <a:solidFill>
                  <a:srgbClr val="FFC000"/>
                </a:solidFill>
              </a:rPr>
              <a:t>Like a queen on her throne, [Anchorage] rests on the shore, her railroad and her steamship lines extending as two arms filled to overflowing with the abundance of the world’s commerce and industry.</a:t>
            </a:r>
            <a:r>
              <a:rPr lang="en-US" sz="2000" b="1" i="1" dirty="0" smtClean="0">
                <a:solidFill>
                  <a:srgbClr val="FFC000"/>
                </a:solidFill>
              </a:rPr>
              <a:t>		</a:t>
            </a:r>
            <a:r>
              <a:rPr lang="en-US" sz="1400" b="1" dirty="0" smtClean="0">
                <a:solidFill>
                  <a:srgbClr val="FFC000"/>
                </a:solidFill>
              </a:rPr>
              <a:t>   </a:t>
            </a:r>
            <a:r>
              <a:rPr lang="en-US" sz="1200" b="1" dirty="0" smtClean="0">
                <a:solidFill>
                  <a:srgbClr val="FFC000"/>
                </a:solidFill>
              </a:rPr>
              <a:t>—</a:t>
            </a:r>
            <a:r>
              <a:rPr lang="en-US" sz="1200" b="1" i="1" dirty="0" smtClean="0">
                <a:solidFill>
                  <a:srgbClr val="FFC000"/>
                </a:solidFill>
              </a:rPr>
              <a:t>Alaska Labor News</a:t>
            </a:r>
            <a:r>
              <a:rPr lang="en-US" sz="1200" b="1" dirty="0" smtClean="0">
                <a:solidFill>
                  <a:srgbClr val="FFC000"/>
                </a:solidFill>
              </a:rPr>
              <a:t>, April 14, 1917</a:t>
            </a:r>
            <a:endParaRPr lang="en-US" sz="1200" b="1" dirty="0">
              <a:solidFill>
                <a:srgbClr val="FFC000"/>
              </a:solidFill>
            </a:endParaRPr>
          </a:p>
        </p:txBody>
      </p:sp>
    </p:spTree>
    <p:extLst>
      <p:ext uri="{BB962C8B-B14F-4D97-AF65-F5344CB8AC3E}">
        <p14:creationId xmlns:p14="http://schemas.microsoft.com/office/powerpoint/2010/main" val="34273380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488" t="15720" r="46023" b="25870"/>
          <a:stretch/>
        </p:blipFill>
        <p:spPr>
          <a:xfrm>
            <a:off x="4497778" y="239916"/>
            <a:ext cx="7244857" cy="6323846"/>
          </a:xfrm>
          <a:prstGeom prst="rect">
            <a:avLst/>
          </a:prstGeom>
          <a:ln w="28575">
            <a:solidFill>
              <a:srgbClr val="002060"/>
            </a:solidFill>
          </a:ln>
        </p:spPr>
      </p:pic>
      <p:sp>
        <p:nvSpPr>
          <p:cNvPr id="5" name="TextBox 4"/>
          <p:cNvSpPr txBox="1"/>
          <p:nvPr/>
        </p:nvSpPr>
        <p:spPr>
          <a:xfrm>
            <a:off x="348286" y="1540342"/>
            <a:ext cx="4870764" cy="3539430"/>
          </a:xfrm>
          <a:prstGeom prst="rect">
            <a:avLst/>
          </a:prstGeom>
          <a:solidFill>
            <a:srgbClr val="002060"/>
          </a:solidFill>
          <a:ln>
            <a:solidFill>
              <a:srgbClr val="FFC000"/>
            </a:solidFill>
          </a:ln>
        </p:spPr>
        <p:txBody>
          <a:bodyPr wrap="square" rtlCol="0">
            <a:spAutoFit/>
          </a:bodyPr>
          <a:lstStyle/>
          <a:p>
            <a:r>
              <a:rPr lang="en-US" sz="3200" b="1" dirty="0" smtClean="0">
                <a:solidFill>
                  <a:srgbClr val="FFC000"/>
                </a:solidFill>
              </a:rPr>
              <a:t>Anchorage’s beginning was important </a:t>
            </a:r>
            <a:r>
              <a:rPr lang="en-US" sz="3200" b="1" i="1" dirty="0" smtClean="0">
                <a:solidFill>
                  <a:srgbClr val="FFC000"/>
                </a:solidFill>
              </a:rPr>
              <a:t>internationally</a:t>
            </a:r>
            <a:r>
              <a:rPr lang="en-US" sz="3200" b="1" dirty="0" smtClean="0">
                <a:solidFill>
                  <a:srgbClr val="FFC000"/>
                </a:solidFill>
              </a:rPr>
              <a:t> because it gave the U.S. another platform on the Pacific from which to trade and project American power.</a:t>
            </a:r>
            <a:endParaRPr lang="en-US" sz="3200" b="1" dirty="0">
              <a:solidFill>
                <a:srgbClr val="FFC000"/>
              </a:solidFill>
            </a:endParaRPr>
          </a:p>
        </p:txBody>
      </p:sp>
    </p:spTree>
    <p:extLst>
      <p:ext uri="{BB962C8B-B14F-4D97-AF65-F5344CB8AC3E}">
        <p14:creationId xmlns:p14="http://schemas.microsoft.com/office/powerpoint/2010/main" val="12538968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32" y="115815"/>
            <a:ext cx="11699770" cy="6698118"/>
          </a:xfrm>
          <a:prstGeom prst="rect">
            <a:avLst/>
          </a:prstGeom>
          <a:ln w="28575">
            <a:solidFill>
              <a:srgbClr val="002060"/>
            </a:solidFill>
          </a:ln>
        </p:spPr>
      </p:pic>
      <p:sp>
        <p:nvSpPr>
          <p:cNvPr id="2" name="TextBox 1"/>
          <p:cNvSpPr txBox="1"/>
          <p:nvPr/>
        </p:nvSpPr>
        <p:spPr>
          <a:xfrm>
            <a:off x="509285" y="269890"/>
            <a:ext cx="8381327" cy="1446550"/>
          </a:xfrm>
          <a:prstGeom prst="rect">
            <a:avLst/>
          </a:prstGeom>
          <a:solidFill>
            <a:srgbClr val="002060"/>
          </a:solidFill>
          <a:ln w="28575">
            <a:solidFill>
              <a:srgbClr val="FFC000"/>
            </a:solidFill>
          </a:ln>
        </p:spPr>
        <p:txBody>
          <a:bodyPr wrap="square" rtlCol="0">
            <a:spAutoFit/>
          </a:bodyPr>
          <a:lstStyle/>
          <a:p>
            <a:r>
              <a:rPr lang="en-US" sz="4400" b="1" dirty="0" smtClean="0">
                <a:solidFill>
                  <a:srgbClr val="FFC000"/>
                </a:solidFill>
              </a:rPr>
              <a:t>“Anchorage should in time become</a:t>
            </a:r>
          </a:p>
          <a:p>
            <a:r>
              <a:rPr lang="en-US" sz="4400" b="1" dirty="0" smtClean="0">
                <a:solidFill>
                  <a:srgbClr val="FFC000"/>
                </a:solidFill>
              </a:rPr>
              <a:t>a great industrial city.” </a:t>
            </a:r>
            <a:r>
              <a:rPr lang="en-US" sz="1400" b="1" dirty="0" smtClean="0">
                <a:solidFill>
                  <a:srgbClr val="92D050"/>
                </a:solidFill>
              </a:rPr>
              <a:t>—</a:t>
            </a:r>
            <a:r>
              <a:rPr lang="en-US" sz="1400" b="1" i="1" dirty="0" smtClean="0">
                <a:solidFill>
                  <a:srgbClr val="92D050"/>
                </a:solidFill>
              </a:rPr>
              <a:t>Weekly Alaskan</a:t>
            </a:r>
            <a:r>
              <a:rPr lang="en-US" sz="1400" b="1" dirty="0" smtClean="0">
                <a:solidFill>
                  <a:srgbClr val="92D050"/>
                </a:solidFill>
              </a:rPr>
              <a:t>, </a:t>
            </a:r>
            <a:r>
              <a:rPr lang="en-US" sz="1400" b="1" dirty="0">
                <a:solidFill>
                  <a:srgbClr val="92D050"/>
                </a:solidFill>
              </a:rPr>
              <a:t>June </a:t>
            </a:r>
            <a:r>
              <a:rPr lang="en-US" sz="1400" b="1" dirty="0" smtClean="0">
                <a:solidFill>
                  <a:srgbClr val="92D050"/>
                </a:solidFill>
              </a:rPr>
              <a:t>13, 1916</a:t>
            </a:r>
            <a:endParaRPr lang="en-US" sz="1400" b="1" dirty="0">
              <a:solidFill>
                <a:srgbClr val="92D050"/>
              </a:solidFill>
            </a:endParaRPr>
          </a:p>
        </p:txBody>
      </p:sp>
    </p:spTree>
    <p:extLst>
      <p:ext uri="{BB962C8B-B14F-4D97-AF65-F5344CB8AC3E}">
        <p14:creationId xmlns:p14="http://schemas.microsoft.com/office/powerpoint/2010/main" val="177293939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488887" y="2245258"/>
            <a:ext cx="11307778" cy="2308324"/>
          </a:xfrm>
          <a:prstGeom prst="rect">
            <a:avLst/>
          </a:prstGeom>
          <a:solidFill>
            <a:srgbClr val="002060"/>
          </a:solidFill>
          <a:ln>
            <a:solidFill>
              <a:srgbClr val="FFC000"/>
            </a:solidFill>
          </a:ln>
        </p:spPr>
        <p:txBody>
          <a:bodyPr wrap="square">
            <a:spAutoFit/>
          </a:bodyPr>
          <a:lstStyle/>
          <a:p>
            <a:pPr algn="ctr"/>
            <a:r>
              <a:rPr lang="en-US" sz="7200" b="1" dirty="0">
                <a:solidFill>
                  <a:srgbClr val="FFC000"/>
                </a:solidFill>
              </a:rPr>
              <a:t>“Anchorage </a:t>
            </a:r>
            <a:r>
              <a:rPr lang="en-US" sz="7200" b="1" dirty="0" smtClean="0">
                <a:solidFill>
                  <a:srgbClr val="FFC000"/>
                </a:solidFill>
              </a:rPr>
              <a:t>should</a:t>
            </a:r>
          </a:p>
          <a:p>
            <a:pPr algn="ctr"/>
            <a:r>
              <a:rPr lang="en-US" sz="7200" b="1" dirty="0" smtClean="0">
                <a:solidFill>
                  <a:srgbClr val="FFC000"/>
                </a:solidFill>
              </a:rPr>
              <a:t> </a:t>
            </a:r>
            <a:r>
              <a:rPr lang="en-US" sz="7200" b="1" i="1" dirty="0">
                <a:solidFill>
                  <a:srgbClr val="FFC000"/>
                </a:solidFill>
              </a:rPr>
              <a:t>in </a:t>
            </a:r>
            <a:r>
              <a:rPr lang="en-US" sz="7200" b="1" i="1" dirty="0" smtClean="0">
                <a:solidFill>
                  <a:srgbClr val="FFC000"/>
                </a:solidFill>
              </a:rPr>
              <a:t>time</a:t>
            </a:r>
            <a:r>
              <a:rPr lang="en-US" sz="7200" b="1" dirty="0" smtClean="0">
                <a:solidFill>
                  <a:srgbClr val="FFC000"/>
                </a:solidFill>
              </a:rPr>
              <a:t>…” </a:t>
            </a:r>
            <a:endParaRPr lang="en-US" sz="7200" dirty="0"/>
          </a:p>
        </p:txBody>
      </p:sp>
    </p:spTree>
    <p:extLst>
      <p:ext uri="{BB962C8B-B14F-4D97-AF65-F5344CB8AC3E}">
        <p14:creationId xmlns:p14="http://schemas.microsoft.com/office/powerpoint/2010/main" val="22043380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180" y="183578"/>
            <a:ext cx="9504772" cy="6325864"/>
          </a:xfrm>
          <a:prstGeom prst="rect">
            <a:avLst/>
          </a:prstGeom>
          <a:ln w="28575">
            <a:solidFill>
              <a:schemeClr val="tx1"/>
            </a:solidFill>
          </a:ln>
        </p:spPr>
      </p:pic>
    </p:spTree>
    <p:extLst>
      <p:ext uri="{BB962C8B-B14F-4D97-AF65-F5344CB8AC3E}">
        <p14:creationId xmlns:p14="http://schemas.microsoft.com/office/powerpoint/2010/main" val="158618159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181662" y="166153"/>
            <a:ext cx="4571407" cy="830997"/>
          </a:xfrm>
          <a:prstGeom prst="rect">
            <a:avLst/>
          </a:prstGeom>
          <a:solidFill>
            <a:srgbClr val="002060"/>
          </a:solidFill>
          <a:ln>
            <a:solidFill>
              <a:srgbClr val="FFC000"/>
            </a:solidFill>
          </a:ln>
        </p:spPr>
        <p:txBody>
          <a:bodyPr wrap="square">
            <a:spAutoFit/>
          </a:bodyPr>
          <a:lstStyle/>
          <a:p>
            <a:r>
              <a:rPr lang="en-US" sz="4800" b="1" dirty="0" smtClean="0">
                <a:solidFill>
                  <a:srgbClr val="FFC000"/>
                </a:solidFill>
              </a:rPr>
              <a:t>Disappointments</a:t>
            </a:r>
            <a:endParaRPr lang="en-US" sz="4800" dirty="0"/>
          </a:p>
        </p:txBody>
      </p:sp>
      <p:pic>
        <p:nvPicPr>
          <p:cNvPr id="3" name="Picture 2"/>
          <p:cNvPicPr>
            <a:picLocks noChangeAspect="1"/>
          </p:cNvPicPr>
          <p:nvPr/>
        </p:nvPicPr>
        <p:blipFill>
          <a:blip r:embed="rId2"/>
          <a:stretch>
            <a:fillRect/>
          </a:stretch>
        </p:blipFill>
        <p:spPr>
          <a:xfrm>
            <a:off x="272493" y="1451477"/>
            <a:ext cx="5204843" cy="3832406"/>
          </a:xfrm>
          <a:prstGeom prst="rect">
            <a:avLst/>
          </a:prstGeom>
          <a:ln w="28575">
            <a:solidFill>
              <a:srgbClr val="FFC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219" y="2422447"/>
            <a:ext cx="5798781" cy="3374890"/>
          </a:xfrm>
          <a:prstGeom prst="rect">
            <a:avLst/>
          </a:prstGeom>
          <a:ln w="28575">
            <a:solidFill>
              <a:srgbClr val="FFC000"/>
            </a:solidFill>
          </a:ln>
        </p:spPr>
      </p:pic>
      <p:sp>
        <p:nvSpPr>
          <p:cNvPr id="7" name="TextBox 6"/>
          <p:cNvSpPr txBox="1"/>
          <p:nvPr/>
        </p:nvSpPr>
        <p:spPr>
          <a:xfrm>
            <a:off x="8367692" y="5897793"/>
            <a:ext cx="3591621" cy="461665"/>
          </a:xfrm>
          <a:prstGeom prst="rect">
            <a:avLst/>
          </a:prstGeom>
          <a:noFill/>
        </p:spPr>
        <p:txBody>
          <a:bodyPr wrap="square" rtlCol="0">
            <a:spAutoFit/>
          </a:bodyPr>
          <a:lstStyle/>
          <a:p>
            <a:r>
              <a:rPr lang="sv-SE" sz="1200" i="1" dirty="0"/>
              <a:t>Alaskan Fishing Village Dawn</a:t>
            </a:r>
            <a:r>
              <a:rPr lang="sv-SE" sz="1200" dirty="0"/>
              <a:t> by Karl Fortess (c 1937</a:t>
            </a:r>
            <a:r>
              <a:rPr lang="sv-SE" sz="1200" dirty="0" smtClean="0"/>
              <a:t>); </a:t>
            </a:r>
          </a:p>
          <a:p>
            <a:r>
              <a:rPr lang="sv-SE" sz="1200" dirty="0" smtClean="0"/>
              <a:t>WPA project in Alaska</a:t>
            </a:r>
            <a:endParaRPr lang="sv-SE" sz="1200" dirty="0">
              <a:effectLst/>
            </a:endParaRPr>
          </a:p>
        </p:txBody>
      </p:sp>
      <p:sp>
        <p:nvSpPr>
          <p:cNvPr id="9" name="TextBox 8"/>
          <p:cNvSpPr txBox="1"/>
          <p:nvPr/>
        </p:nvSpPr>
        <p:spPr>
          <a:xfrm>
            <a:off x="8862820" y="1712796"/>
            <a:ext cx="2417650" cy="261610"/>
          </a:xfrm>
          <a:prstGeom prst="rect">
            <a:avLst/>
          </a:prstGeom>
          <a:noFill/>
        </p:spPr>
        <p:txBody>
          <a:bodyPr wrap="none" rtlCol="0">
            <a:spAutoFit/>
          </a:bodyPr>
          <a:lstStyle/>
          <a:p>
            <a:r>
              <a:rPr lang="en-US" sz="1100" i="1" dirty="0" smtClean="0"/>
              <a:t>Duluth News Tribune</a:t>
            </a:r>
            <a:r>
              <a:rPr lang="en-US" sz="1100" dirty="0" smtClean="0"/>
              <a:t>, January 16, 1914</a:t>
            </a:r>
            <a:endParaRPr lang="en-US" sz="1100" dirty="0"/>
          </a:p>
        </p:txBody>
      </p:sp>
      <p:sp>
        <p:nvSpPr>
          <p:cNvPr id="10" name="TextBox 9"/>
          <p:cNvSpPr txBox="1"/>
          <p:nvPr/>
        </p:nvSpPr>
        <p:spPr>
          <a:xfrm>
            <a:off x="443621" y="1533552"/>
            <a:ext cx="1683153" cy="369332"/>
          </a:xfrm>
          <a:prstGeom prst="rect">
            <a:avLst/>
          </a:prstGeom>
          <a:solidFill>
            <a:srgbClr val="FFC000"/>
          </a:solidFill>
          <a:ln>
            <a:solidFill>
              <a:srgbClr val="002060"/>
            </a:solidFill>
          </a:ln>
        </p:spPr>
        <p:txBody>
          <a:bodyPr wrap="none" rtlCol="0">
            <a:spAutoFit/>
          </a:bodyPr>
          <a:lstStyle/>
          <a:p>
            <a:r>
              <a:rPr lang="en-US" b="1" dirty="0" smtClean="0">
                <a:solidFill>
                  <a:srgbClr val="002060"/>
                </a:solidFill>
              </a:rPr>
              <a:t>First World War</a:t>
            </a:r>
            <a:endParaRPr lang="en-US" b="1" dirty="0">
              <a:solidFill>
                <a:srgbClr val="002060"/>
              </a:solidFill>
            </a:endParaRPr>
          </a:p>
        </p:txBody>
      </p:sp>
      <p:sp>
        <p:nvSpPr>
          <p:cNvPr id="11" name="TextBox 10"/>
          <p:cNvSpPr txBox="1"/>
          <p:nvPr/>
        </p:nvSpPr>
        <p:spPr>
          <a:xfrm>
            <a:off x="10071645" y="2633073"/>
            <a:ext cx="1836528" cy="369332"/>
          </a:xfrm>
          <a:prstGeom prst="rect">
            <a:avLst/>
          </a:prstGeom>
          <a:solidFill>
            <a:srgbClr val="FFC000"/>
          </a:solidFill>
          <a:ln>
            <a:solidFill>
              <a:srgbClr val="002060"/>
            </a:solidFill>
          </a:ln>
        </p:spPr>
        <p:txBody>
          <a:bodyPr wrap="none" rtlCol="0">
            <a:spAutoFit/>
          </a:bodyPr>
          <a:lstStyle/>
          <a:p>
            <a:r>
              <a:rPr lang="en-US" b="1" dirty="0" smtClean="0">
                <a:solidFill>
                  <a:srgbClr val="002060"/>
                </a:solidFill>
              </a:rPr>
              <a:t>Great Depression</a:t>
            </a:r>
            <a:endParaRPr lang="en-US" b="1" dirty="0">
              <a:solidFill>
                <a:srgbClr val="002060"/>
              </a:solidFill>
            </a:endParaRPr>
          </a:p>
        </p:txBody>
      </p:sp>
      <p:pic>
        <p:nvPicPr>
          <p:cNvPr id="12" name="Picture 11"/>
          <p:cNvPicPr>
            <a:picLocks noChangeAspect="1"/>
          </p:cNvPicPr>
          <p:nvPr/>
        </p:nvPicPr>
        <p:blipFill rotWithShape="1">
          <a:blip r:embed="rId4"/>
          <a:srcRect l="4223" t="2256" r="9578" b="2656"/>
          <a:stretch/>
        </p:blipFill>
        <p:spPr>
          <a:xfrm>
            <a:off x="4691950" y="3260556"/>
            <a:ext cx="1802371" cy="3475160"/>
          </a:xfrm>
          <a:prstGeom prst="rect">
            <a:avLst/>
          </a:prstGeom>
          <a:solidFill>
            <a:srgbClr val="002060"/>
          </a:solidFill>
          <a:ln w="38100">
            <a:solidFill>
              <a:srgbClr val="002060"/>
            </a:solidFill>
          </a:ln>
        </p:spPr>
      </p:pic>
      <p:sp>
        <p:nvSpPr>
          <p:cNvPr id="13" name="TextBox 12"/>
          <p:cNvSpPr txBox="1"/>
          <p:nvPr/>
        </p:nvSpPr>
        <p:spPr>
          <a:xfrm>
            <a:off x="6473228" y="6274051"/>
            <a:ext cx="1470980" cy="461665"/>
          </a:xfrm>
          <a:prstGeom prst="rect">
            <a:avLst/>
          </a:prstGeom>
          <a:noFill/>
        </p:spPr>
        <p:txBody>
          <a:bodyPr wrap="none" rtlCol="0">
            <a:spAutoFit/>
          </a:bodyPr>
          <a:lstStyle/>
          <a:p>
            <a:r>
              <a:rPr lang="en-US" sz="1200" i="1" dirty="0" smtClean="0"/>
              <a:t>Nenana Daily News</a:t>
            </a:r>
            <a:r>
              <a:rPr lang="en-US" sz="1200" dirty="0" smtClean="0"/>
              <a:t>, </a:t>
            </a:r>
          </a:p>
          <a:p>
            <a:r>
              <a:rPr lang="en-US" sz="1200" dirty="0" smtClean="0"/>
              <a:t>January 4, 1918</a:t>
            </a:r>
            <a:endParaRPr lang="en-US" sz="1200" dirty="0"/>
          </a:p>
        </p:txBody>
      </p:sp>
      <p:sp>
        <p:nvSpPr>
          <p:cNvPr id="4" name="TextBox 3"/>
          <p:cNvSpPr txBox="1"/>
          <p:nvPr/>
        </p:nvSpPr>
        <p:spPr>
          <a:xfrm>
            <a:off x="272493" y="5471728"/>
            <a:ext cx="4208950" cy="830997"/>
          </a:xfrm>
          <a:prstGeom prst="rect">
            <a:avLst/>
          </a:prstGeom>
          <a:solidFill>
            <a:srgbClr val="00B0F0"/>
          </a:solidFill>
          <a:ln w="28575">
            <a:solidFill>
              <a:srgbClr val="002060"/>
            </a:solidFill>
          </a:ln>
        </p:spPr>
        <p:txBody>
          <a:bodyPr wrap="square" rtlCol="0">
            <a:spAutoFit/>
          </a:bodyPr>
          <a:lstStyle/>
          <a:p>
            <a:pPr marL="285750" indent="-285750">
              <a:buFont typeface="Arial" panose="020B0604020202020204" pitchFamily="34" charset="0"/>
              <a:buChar char="•"/>
            </a:pPr>
            <a:r>
              <a:rPr lang="en-US" dirty="0"/>
              <a:t>D</a:t>
            </a:r>
            <a:r>
              <a:rPr lang="en-US" dirty="0" smtClean="0"/>
              <a:t>epopulation </a:t>
            </a:r>
            <a:r>
              <a:rPr lang="en-US" sz="1100" dirty="0" smtClean="0"/>
              <a:t>(c. 5,000 in early 1917  to c. 2,000 in 1920)</a:t>
            </a:r>
          </a:p>
          <a:p>
            <a:pPr marL="742950" lvl="1" indent="-285750">
              <a:buFont typeface="Arial" panose="020B0604020202020204" pitchFamily="34" charset="0"/>
              <a:buChar char="•"/>
            </a:pPr>
            <a:r>
              <a:rPr lang="en-US" sz="1200" dirty="0"/>
              <a:t>G</a:t>
            </a:r>
            <a:r>
              <a:rPr lang="en-US" sz="1200" dirty="0" smtClean="0"/>
              <a:t>oing to war &amp; leaving for work Outside</a:t>
            </a:r>
          </a:p>
          <a:p>
            <a:pPr marL="285750" indent="-285750">
              <a:buFont typeface="Arial" panose="020B0604020202020204" pitchFamily="34" charset="0"/>
              <a:buChar char="•"/>
            </a:pPr>
            <a:r>
              <a:rPr lang="en-US" dirty="0" smtClean="0"/>
              <a:t>Alaska ships diverted to war effort</a:t>
            </a:r>
            <a:endParaRPr lang="en-US" dirty="0"/>
          </a:p>
        </p:txBody>
      </p:sp>
      <p:pic>
        <p:nvPicPr>
          <p:cNvPr id="14" name="Picture 13"/>
          <p:cNvPicPr>
            <a:picLocks noChangeAspect="1"/>
          </p:cNvPicPr>
          <p:nvPr/>
        </p:nvPicPr>
        <p:blipFill rotWithShape="1">
          <a:blip r:embed="rId5"/>
          <a:srcRect l="1" t="2530" r="542"/>
          <a:stretch/>
        </p:blipFill>
        <p:spPr>
          <a:xfrm>
            <a:off x="6327848" y="639494"/>
            <a:ext cx="5680714" cy="939620"/>
          </a:xfrm>
          <a:prstGeom prst="rect">
            <a:avLst/>
          </a:prstGeom>
          <a:ln w="28575">
            <a:solidFill>
              <a:srgbClr val="FFC000"/>
            </a:solidFill>
          </a:ln>
        </p:spPr>
      </p:pic>
    </p:spTree>
    <p:extLst>
      <p:ext uri="{BB962C8B-B14F-4D97-AF65-F5344CB8AC3E}">
        <p14:creationId xmlns:p14="http://schemas.microsoft.com/office/powerpoint/2010/main" val="40456221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22" y="197890"/>
            <a:ext cx="4879819" cy="3976402"/>
          </a:xfrm>
          <a:prstGeom prst="rect">
            <a:avLst/>
          </a:prstGeom>
          <a:ln w="28575">
            <a:solidFill>
              <a:srgbClr val="FFC0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144" y="1812688"/>
            <a:ext cx="6008483" cy="3563073"/>
          </a:xfrm>
          <a:prstGeom prst="rect">
            <a:avLst/>
          </a:prstGeom>
          <a:ln w="28575">
            <a:solidFill>
              <a:srgbClr val="FFC000"/>
            </a:solidFill>
          </a:ln>
        </p:spPr>
      </p:pic>
      <p:sp>
        <p:nvSpPr>
          <p:cNvPr id="6" name="TextBox 5"/>
          <p:cNvSpPr txBox="1"/>
          <p:nvPr/>
        </p:nvSpPr>
        <p:spPr>
          <a:xfrm>
            <a:off x="10655928" y="1792587"/>
            <a:ext cx="982961" cy="276999"/>
          </a:xfrm>
          <a:prstGeom prst="rect">
            <a:avLst/>
          </a:prstGeom>
          <a:noFill/>
        </p:spPr>
        <p:txBody>
          <a:bodyPr wrap="none" rtlCol="0">
            <a:spAutoFit/>
          </a:bodyPr>
          <a:lstStyle/>
          <a:p>
            <a:r>
              <a:rPr lang="en-US" sz="1200" b="1" dirty="0" smtClean="0">
                <a:solidFill>
                  <a:srgbClr val="002060"/>
                </a:solidFill>
              </a:rPr>
              <a:t>June 3, 1942</a:t>
            </a:r>
            <a:endParaRPr lang="en-US" sz="1200" b="1" dirty="0">
              <a:solidFill>
                <a:srgbClr val="002060"/>
              </a:solidFill>
            </a:endParaRPr>
          </a:p>
        </p:txBody>
      </p:sp>
      <p:sp>
        <p:nvSpPr>
          <p:cNvPr id="7" name="TextBox 6"/>
          <p:cNvSpPr txBox="1"/>
          <p:nvPr/>
        </p:nvSpPr>
        <p:spPr>
          <a:xfrm>
            <a:off x="253496" y="325925"/>
            <a:ext cx="1334020" cy="276999"/>
          </a:xfrm>
          <a:prstGeom prst="rect">
            <a:avLst/>
          </a:prstGeom>
          <a:noFill/>
        </p:spPr>
        <p:txBody>
          <a:bodyPr wrap="none" rtlCol="0">
            <a:spAutoFit/>
          </a:bodyPr>
          <a:lstStyle/>
          <a:p>
            <a:r>
              <a:rPr lang="en-US" sz="1200" b="1" dirty="0" smtClean="0">
                <a:solidFill>
                  <a:srgbClr val="002060"/>
                </a:solidFill>
              </a:rPr>
              <a:t>December 7, 1941</a:t>
            </a:r>
            <a:endParaRPr lang="en-US" sz="1200" b="1" dirty="0">
              <a:solidFill>
                <a:srgbClr val="00206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331" y="3594225"/>
            <a:ext cx="4055813" cy="3096285"/>
          </a:xfrm>
          <a:prstGeom prst="rect">
            <a:avLst/>
          </a:prstGeom>
          <a:ln>
            <a:solidFill>
              <a:srgbClr val="FFC000"/>
            </a:solidFill>
          </a:ln>
        </p:spPr>
      </p:pic>
      <p:sp>
        <p:nvSpPr>
          <p:cNvPr id="10" name="Rectangle 9"/>
          <p:cNvSpPr/>
          <p:nvPr/>
        </p:nvSpPr>
        <p:spPr>
          <a:xfrm>
            <a:off x="5893804" y="252654"/>
            <a:ext cx="4925085" cy="1200329"/>
          </a:xfrm>
          <a:prstGeom prst="rect">
            <a:avLst/>
          </a:prstGeom>
          <a:solidFill>
            <a:srgbClr val="002060"/>
          </a:solidFill>
          <a:ln>
            <a:solidFill>
              <a:srgbClr val="FFC000"/>
            </a:solidFill>
          </a:ln>
        </p:spPr>
        <p:txBody>
          <a:bodyPr wrap="square">
            <a:spAutoFit/>
          </a:bodyPr>
          <a:lstStyle/>
          <a:p>
            <a:pPr algn="ctr"/>
            <a:r>
              <a:rPr lang="en-US" sz="7200" b="1" dirty="0">
                <a:solidFill>
                  <a:srgbClr val="FFC000"/>
                </a:solidFill>
              </a:rPr>
              <a:t>E</a:t>
            </a:r>
            <a:r>
              <a:rPr lang="en-US" sz="7200" b="1" dirty="0" smtClean="0">
                <a:solidFill>
                  <a:srgbClr val="FFC000"/>
                </a:solidFill>
              </a:rPr>
              <a:t>xternal jolt</a:t>
            </a:r>
            <a:endParaRPr lang="en-US" sz="7200" b="1" dirty="0">
              <a:solidFill>
                <a:srgbClr val="FFC000"/>
              </a:solidFill>
            </a:endParaRPr>
          </a:p>
        </p:txBody>
      </p:sp>
      <p:sp>
        <p:nvSpPr>
          <p:cNvPr id="11" name="TextBox 10"/>
          <p:cNvSpPr txBox="1"/>
          <p:nvPr/>
        </p:nvSpPr>
        <p:spPr>
          <a:xfrm>
            <a:off x="5893804" y="5771749"/>
            <a:ext cx="4671372" cy="646331"/>
          </a:xfrm>
          <a:prstGeom prst="rect">
            <a:avLst/>
          </a:prstGeom>
          <a:noFill/>
          <a:ln>
            <a:noFill/>
          </a:ln>
        </p:spPr>
        <p:txBody>
          <a:bodyPr wrap="square" rtlCol="0">
            <a:spAutoFit/>
          </a:bodyPr>
          <a:lstStyle/>
          <a:p>
            <a:r>
              <a:rPr lang="en-US" sz="3600" b="1" dirty="0" smtClean="0">
                <a:solidFill>
                  <a:schemeClr val="accent4">
                    <a:lumMod val="60000"/>
                    <a:lumOff val="40000"/>
                  </a:schemeClr>
                </a:solidFill>
              </a:rPr>
              <a:t>         Second World War</a:t>
            </a:r>
            <a:endParaRPr lang="en-US" sz="3600" b="1" dirty="0">
              <a:solidFill>
                <a:schemeClr val="accent4">
                  <a:lumMod val="60000"/>
                  <a:lumOff val="40000"/>
                </a:schemeClr>
              </a:solidFill>
            </a:endParaRPr>
          </a:p>
        </p:txBody>
      </p:sp>
    </p:spTree>
    <p:extLst>
      <p:ext uri="{BB962C8B-B14F-4D97-AF65-F5344CB8AC3E}">
        <p14:creationId xmlns:p14="http://schemas.microsoft.com/office/powerpoint/2010/main" val="16636796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243" y="3809688"/>
            <a:ext cx="3796183" cy="2927908"/>
          </a:xfrm>
          <a:prstGeom prst="rect">
            <a:avLst/>
          </a:prstGeom>
          <a:ln w="38100">
            <a:solidFill>
              <a:srgbClr val="002060"/>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191" y="413547"/>
            <a:ext cx="5032611" cy="3120218"/>
          </a:xfrm>
          <a:prstGeom prst="rect">
            <a:avLst/>
          </a:prstGeom>
          <a:ln w="28575">
            <a:solidFill>
              <a:srgbClr val="002060"/>
            </a:solidFill>
          </a:ln>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594" t="5084" r="2389" b="3590"/>
          <a:stretch/>
        </p:blipFill>
        <p:spPr>
          <a:xfrm>
            <a:off x="7471890" y="3929202"/>
            <a:ext cx="3825213" cy="2688880"/>
          </a:xfrm>
          <a:prstGeom prst="rect">
            <a:avLst/>
          </a:prstGeom>
          <a:ln w="28575">
            <a:solidFill>
              <a:srgbClr val="002060"/>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94" y="197715"/>
            <a:ext cx="6392268" cy="3731487"/>
          </a:xfrm>
          <a:prstGeom prst="rect">
            <a:avLst/>
          </a:prstGeom>
          <a:ln w="28575">
            <a:solidFill>
              <a:srgbClr val="002060"/>
            </a:solidFill>
          </a:ln>
        </p:spPr>
      </p:pic>
    </p:spTree>
    <p:extLst>
      <p:ext uri="{BB962C8B-B14F-4D97-AF65-F5344CB8AC3E}">
        <p14:creationId xmlns:p14="http://schemas.microsoft.com/office/powerpoint/2010/main" val="125302354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078" y="1259127"/>
            <a:ext cx="8479359" cy="5358955"/>
          </a:xfrm>
          <a:prstGeom prst="rect">
            <a:avLst/>
          </a:prstGeom>
          <a:ln w="28575">
            <a:solidFill>
              <a:schemeClr val="tx1"/>
            </a:solidFill>
          </a:ln>
        </p:spPr>
      </p:pic>
      <p:sp>
        <p:nvSpPr>
          <p:cNvPr id="5" name="TextBox 4"/>
          <p:cNvSpPr txBox="1"/>
          <p:nvPr/>
        </p:nvSpPr>
        <p:spPr>
          <a:xfrm>
            <a:off x="284264" y="282039"/>
            <a:ext cx="11036396" cy="646331"/>
          </a:xfrm>
          <a:prstGeom prst="rect">
            <a:avLst/>
          </a:prstGeom>
          <a:solidFill>
            <a:srgbClr val="002060"/>
          </a:solidFill>
          <a:ln>
            <a:solidFill>
              <a:srgbClr val="FFC000"/>
            </a:solidFill>
          </a:ln>
        </p:spPr>
        <p:txBody>
          <a:bodyPr wrap="square" rtlCol="0">
            <a:spAutoFit/>
          </a:bodyPr>
          <a:lstStyle/>
          <a:p>
            <a:r>
              <a:rPr lang="en-US" sz="3400" b="1" dirty="0" smtClean="0">
                <a:solidFill>
                  <a:srgbClr val="FFC000"/>
                </a:solidFill>
              </a:rPr>
              <a:t>“Anchorage should in time become a great industrial city.</a:t>
            </a:r>
            <a:r>
              <a:rPr lang="en-US" sz="3600" b="1" dirty="0" smtClean="0">
                <a:solidFill>
                  <a:srgbClr val="FFC000"/>
                </a:solidFill>
              </a:rPr>
              <a:t>” </a:t>
            </a:r>
            <a:endParaRPr lang="en-US" sz="1400" b="1" dirty="0">
              <a:solidFill>
                <a:srgbClr val="FFC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64" y="1501078"/>
            <a:ext cx="4305666" cy="2464994"/>
          </a:xfrm>
          <a:prstGeom prst="rect">
            <a:avLst/>
          </a:prstGeom>
          <a:ln w="28575">
            <a:solidFill>
              <a:srgbClr val="002060"/>
            </a:solidFill>
          </a:ln>
        </p:spPr>
      </p:pic>
    </p:spTree>
    <p:extLst>
      <p:ext uri="{BB962C8B-B14F-4D97-AF65-F5344CB8AC3E}">
        <p14:creationId xmlns:p14="http://schemas.microsoft.com/office/powerpoint/2010/main" val="364307033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7" name="TextBox 6"/>
          <p:cNvSpPr txBox="1"/>
          <p:nvPr/>
        </p:nvSpPr>
        <p:spPr>
          <a:xfrm>
            <a:off x="486329" y="1781305"/>
            <a:ext cx="11347679" cy="2308324"/>
          </a:xfrm>
          <a:prstGeom prst="rect">
            <a:avLst/>
          </a:prstGeom>
          <a:solidFill>
            <a:srgbClr val="002060"/>
          </a:solidFill>
          <a:ln>
            <a:solidFill>
              <a:srgbClr val="FFC000"/>
            </a:solidFill>
          </a:ln>
        </p:spPr>
        <p:txBody>
          <a:bodyPr wrap="square" rtlCol="0">
            <a:spAutoFit/>
          </a:bodyPr>
          <a:lstStyle/>
          <a:p>
            <a:pPr algn="ctr"/>
            <a:r>
              <a:rPr lang="en-US" sz="6000" b="1" dirty="0" smtClean="0">
                <a:solidFill>
                  <a:srgbClr val="FFC000"/>
                </a:solidFill>
              </a:rPr>
              <a:t>Anchorage’s </a:t>
            </a:r>
            <a:r>
              <a:rPr lang="en-US" sz="6000" b="1" dirty="0" smtClean="0">
                <a:solidFill>
                  <a:srgbClr val="FFC000"/>
                </a:solidFill>
              </a:rPr>
              <a:t>significance </a:t>
            </a:r>
          </a:p>
          <a:p>
            <a:pPr algn="ctr"/>
            <a:r>
              <a:rPr lang="en-US" sz="6000" b="1" i="1" dirty="0" smtClean="0">
                <a:solidFill>
                  <a:srgbClr val="FFC000"/>
                </a:solidFill>
              </a:rPr>
              <a:t>then </a:t>
            </a:r>
            <a:r>
              <a:rPr lang="en-US" sz="6000" b="1" i="1" dirty="0" smtClean="0">
                <a:solidFill>
                  <a:srgbClr val="FFC000"/>
                </a:solidFill>
              </a:rPr>
              <a:t>and now </a:t>
            </a:r>
          </a:p>
          <a:p>
            <a:endParaRPr lang="en-US" sz="2400" b="1" dirty="0">
              <a:solidFill>
                <a:srgbClr val="92D050"/>
              </a:solidFill>
            </a:endParaRPr>
          </a:p>
        </p:txBody>
      </p:sp>
    </p:spTree>
    <p:extLst>
      <p:ext uri="{BB962C8B-B14F-4D97-AF65-F5344CB8AC3E}">
        <p14:creationId xmlns:p14="http://schemas.microsoft.com/office/powerpoint/2010/main" val="356928135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3505" y="4844926"/>
            <a:ext cx="3805473" cy="1937656"/>
          </a:xfrm>
          <a:prstGeom prst="rect">
            <a:avLst/>
          </a:prstGeom>
          <a:ln w="28575">
            <a:solidFill>
              <a:srgbClr val="002060"/>
            </a:solidFill>
          </a:ln>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26" y="1217847"/>
            <a:ext cx="3640746" cy="2293670"/>
          </a:xfrm>
          <a:prstGeom prst="rect">
            <a:avLst/>
          </a:prstGeom>
          <a:ln w="28575">
            <a:solidFill>
              <a:srgbClr val="FFC000"/>
            </a:solid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592" y="108190"/>
            <a:ext cx="5102276" cy="3403327"/>
          </a:xfrm>
          <a:prstGeom prst="rect">
            <a:avLst/>
          </a:prstGeom>
          <a:ln w="28575">
            <a:solidFill>
              <a:srgbClr val="002060"/>
            </a:solidFill>
          </a:ln>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2047" y="2735049"/>
            <a:ext cx="3659251" cy="1829626"/>
          </a:xfrm>
          <a:prstGeom prst="rect">
            <a:avLst/>
          </a:prstGeom>
          <a:ln w="28575">
            <a:solidFill>
              <a:srgbClr val="002060"/>
            </a:solidFill>
          </a:ln>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25484" t="14770" r="1387" b="24364"/>
          <a:stretch/>
        </p:blipFill>
        <p:spPr>
          <a:xfrm>
            <a:off x="7502903" y="4077227"/>
            <a:ext cx="4556194" cy="2518720"/>
          </a:xfrm>
          <a:prstGeom prst="rect">
            <a:avLst/>
          </a:prstGeom>
          <a:ln w="28575">
            <a:solidFill>
              <a:srgbClr val="002060"/>
            </a:solid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422" y="3364214"/>
            <a:ext cx="2708093" cy="2166474"/>
          </a:xfrm>
          <a:prstGeom prst="rect">
            <a:avLst/>
          </a:prstGeom>
          <a:ln>
            <a:solidFill>
              <a:srgbClr val="FFC000"/>
            </a:solidFill>
          </a:ln>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3402" t="28297" r="54711" b="5617"/>
          <a:stretch/>
        </p:blipFill>
        <p:spPr>
          <a:xfrm>
            <a:off x="2901278" y="543348"/>
            <a:ext cx="1916475" cy="2570694"/>
          </a:xfrm>
          <a:prstGeom prst="rect">
            <a:avLst/>
          </a:prstGeom>
          <a:ln w="19050">
            <a:solidFill>
              <a:srgbClr val="FFC000"/>
            </a:solidFill>
          </a:ln>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2801" t="3907" r="5801" b="3679"/>
          <a:stretch/>
        </p:blipFill>
        <p:spPr>
          <a:xfrm>
            <a:off x="196987" y="4844926"/>
            <a:ext cx="1362149" cy="1905257"/>
          </a:xfrm>
          <a:prstGeom prst="rect">
            <a:avLst/>
          </a:prstGeom>
          <a:ln>
            <a:solidFill>
              <a:srgbClr val="FFC000"/>
            </a:solidFill>
          </a:ln>
        </p:spPr>
      </p:pic>
      <p:sp>
        <p:nvSpPr>
          <p:cNvPr id="11" name="TextBox 10"/>
          <p:cNvSpPr txBox="1"/>
          <p:nvPr/>
        </p:nvSpPr>
        <p:spPr>
          <a:xfrm>
            <a:off x="280658" y="155519"/>
            <a:ext cx="2716040" cy="923330"/>
          </a:xfrm>
          <a:prstGeom prst="rect">
            <a:avLst/>
          </a:prstGeom>
          <a:solidFill>
            <a:srgbClr val="002060"/>
          </a:solidFill>
          <a:ln>
            <a:solidFill>
              <a:srgbClr val="FFC000"/>
            </a:solidFill>
          </a:ln>
        </p:spPr>
        <p:txBody>
          <a:bodyPr wrap="square" rtlCol="0">
            <a:spAutoFit/>
          </a:bodyPr>
          <a:lstStyle/>
          <a:p>
            <a:r>
              <a:rPr lang="en-US" sz="5400" b="1" dirty="0" smtClean="0">
                <a:solidFill>
                  <a:srgbClr val="92D050"/>
                </a:solidFill>
              </a:rPr>
              <a:t>Personal</a:t>
            </a:r>
            <a:endParaRPr lang="en-US" sz="2400" b="1" dirty="0">
              <a:solidFill>
                <a:srgbClr val="92D050"/>
              </a:solidFill>
            </a:endParaRPr>
          </a:p>
        </p:txBody>
      </p:sp>
    </p:spTree>
    <p:extLst>
      <p:ext uri="{BB962C8B-B14F-4D97-AF65-F5344CB8AC3E}">
        <p14:creationId xmlns:p14="http://schemas.microsoft.com/office/powerpoint/2010/main" val="39086314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7" name="TextBox 6"/>
          <p:cNvSpPr txBox="1"/>
          <p:nvPr/>
        </p:nvSpPr>
        <p:spPr>
          <a:xfrm>
            <a:off x="280658" y="155519"/>
            <a:ext cx="2725092" cy="923330"/>
          </a:xfrm>
          <a:prstGeom prst="rect">
            <a:avLst/>
          </a:prstGeom>
          <a:solidFill>
            <a:srgbClr val="002060"/>
          </a:solidFill>
          <a:ln w="57150">
            <a:solidFill>
              <a:srgbClr val="FFC000"/>
            </a:solidFill>
          </a:ln>
        </p:spPr>
        <p:txBody>
          <a:bodyPr wrap="square" rtlCol="0">
            <a:spAutoFit/>
          </a:bodyPr>
          <a:lstStyle/>
          <a:p>
            <a:r>
              <a:rPr lang="en-US" sz="5400" b="1" dirty="0" smtClean="0">
                <a:solidFill>
                  <a:srgbClr val="92D050"/>
                </a:solidFill>
              </a:rPr>
              <a:t>Regional</a:t>
            </a:r>
            <a:endParaRPr lang="en-US" sz="2400" b="1" dirty="0">
              <a:solidFill>
                <a:srgbClr val="92D050"/>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728" y="2087096"/>
            <a:ext cx="4975858" cy="4653349"/>
          </a:xfrm>
          <a:prstGeom prst="rect">
            <a:avLst/>
          </a:prstGeom>
          <a:ln w="28575">
            <a:solidFill>
              <a:srgbClr val="00206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59" y="1266931"/>
            <a:ext cx="4187320" cy="2363509"/>
          </a:xfrm>
          <a:prstGeom prst="rect">
            <a:avLst/>
          </a:prstGeom>
          <a:ln w="28575">
            <a:solidFill>
              <a:srgbClr val="FFC000"/>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1100" b="3468"/>
          <a:stretch/>
        </p:blipFill>
        <p:spPr>
          <a:xfrm>
            <a:off x="7528048" y="477188"/>
            <a:ext cx="4471803" cy="3506337"/>
          </a:xfrm>
          <a:prstGeom prst="rect">
            <a:avLst/>
          </a:prstGeom>
          <a:ln w="28575">
            <a:solidFill>
              <a:srgbClr val="FFC000"/>
            </a:solidFill>
          </a:ln>
        </p:spPr>
      </p:pic>
    </p:spTree>
    <p:extLst>
      <p:ext uri="{BB962C8B-B14F-4D97-AF65-F5344CB8AC3E}">
        <p14:creationId xmlns:p14="http://schemas.microsoft.com/office/powerpoint/2010/main" val="172000955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7" name="TextBox 6"/>
          <p:cNvSpPr txBox="1"/>
          <p:nvPr/>
        </p:nvSpPr>
        <p:spPr>
          <a:xfrm>
            <a:off x="280658" y="155519"/>
            <a:ext cx="3289856" cy="1107996"/>
          </a:xfrm>
          <a:prstGeom prst="rect">
            <a:avLst/>
          </a:prstGeom>
          <a:solidFill>
            <a:srgbClr val="002060"/>
          </a:solidFill>
          <a:ln>
            <a:solidFill>
              <a:srgbClr val="FFC000"/>
            </a:solidFill>
          </a:ln>
        </p:spPr>
        <p:txBody>
          <a:bodyPr wrap="square" rtlCol="0">
            <a:spAutoFit/>
          </a:bodyPr>
          <a:lstStyle/>
          <a:p>
            <a:r>
              <a:rPr lang="en-US" sz="6600" b="1" dirty="0" smtClean="0">
                <a:solidFill>
                  <a:srgbClr val="92D050"/>
                </a:solidFill>
              </a:rPr>
              <a:t>National</a:t>
            </a:r>
            <a:endParaRPr lang="en-US" sz="6600" b="1" dirty="0">
              <a:solidFill>
                <a:srgbClr val="92D050"/>
              </a:solidFill>
            </a:endParaRPr>
          </a:p>
        </p:txBody>
      </p:sp>
      <p:sp>
        <p:nvSpPr>
          <p:cNvPr id="4" name="Rectangle 3"/>
          <p:cNvSpPr/>
          <p:nvPr/>
        </p:nvSpPr>
        <p:spPr>
          <a:xfrm>
            <a:off x="5725887" y="291776"/>
            <a:ext cx="5627914" cy="2246769"/>
          </a:xfrm>
          <a:prstGeom prst="rect">
            <a:avLst/>
          </a:prstGeom>
          <a:solidFill>
            <a:srgbClr val="002060"/>
          </a:solidFill>
          <a:ln>
            <a:solidFill>
              <a:srgbClr val="FFC000"/>
            </a:solidFill>
          </a:ln>
        </p:spPr>
        <p:txBody>
          <a:bodyPr wrap="square">
            <a:spAutoFit/>
          </a:bodyPr>
          <a:lstStyle/>
          <a:p>
            <a:r>
              <a:rPr lang="en-US" sz="3200" b="1" dirty="0" smtClean="0">
                <a:solidFill>
                  <a:srgbClr val="FFC000"/>
                </a:solidFill>
              </a:rPr>
              <a:t>Alaska’s </a:t>
            </a:r>
            <a:r>
              <a:rPr lang="en-US" sz="3200" b="1" dirty="0">
                <a:solidFill>
                  <a:srgbClr val="FFC000"/>
                </a:solidFill>
              </a:rPr>
              <a:t>food and beverage industry contributes at least $</a:t>
            </a:r>
            <a:r>
              <a:rPr lang="en-US" sz="3200" b="1" dirty="0" smtClean="0">
                <a:solidFill>
                  <a:srgbClr val="FFC000"/>
                </a:solidFill>
              </a:rPr>
              <a:t>828 million in </a:t>
            </a:r>
            <a:r>
              <a:rPr lang="en-US" sz="3200" b="1" dirty="0">
                <a:solidFill>
                  <a:srgbClr val="FFC000"/>
                </a:solidFill>
              </a:rPr>
              <a:t>value added to </a:t>
            </a:r>
            <a:r>
              <a:rPr lang="en-US" sz="3200" b="1" dirty="0" smtClean="0">
                <a:solidFill>
                  <a:srgbClr val="FFC000"/>
                </a:solidFill>
              </a:rPr>
              <a:t>the [U.S.] economy.</a:t>
            </a:r>
            <a:endParaRPr lang="en-US" sz="1000" b="1" dirty="0" smtClean="0">
              <a:solidFill>
                <a:srgbClr val="FFC000"/>
              </a:solidFill>
            </a:endParaRPr>
          </a:p>
          <a:p>
            <a:r>
              <a:rPr lang="en-US" sz="1000" b="1" dirty="0">
                <a:solidFill>
                  <a:srgbClr val="FFC000"/>
                </a:solidFill>
              </a:rPr>
              <a:t>	</a:t>
            </a:r>
            <a:r>
              <a:rPr lang="en-US" sz="1000" b="1" dirty="0" smtClean="0">
                <a:solidFill>
                  <a:srgbClr val="FFC000"/>
                </a:solidFill>
              </a:rPr>
              <a:t>	</a:t>
            </a:r>
            <a:r>
              <a:rPr lang="en-US" sz="1000" b="1" dirty="0">
                <a:solidFill>
                  <a:srgbClr val="FFC000"/>
                </a:solidFill>
              </a:rPr>
              <a:t>	</a:t>
            </a:r>
            <a:r>
              <a:rPr lang="en-US" sz="1000" b="1" dirty="0" smtClean="0">
                <a:solidFill>
                  <a:srgbClr val="92D050"/>
                </a:solidFill>
              </a:rPr>
              <a:t>—Gr</a:t>
            </a:r>
            <a:r>
              <a:rPr lang="en-US" sz="1200" b="1" dirty="0" smtClean="0">
                <a:solidFill>
                  <a:srgbClr val="92D050"/>
                </a:solidFill>
              </a:rPr>
              <a:t>ocery Manufacturers Association</a:t>
            </a:r>
            <a:endParaRPr lang="en-US" sz="1200" b="1" dirty="0">
              <a:solidFill>
                <a:srgbClr val="92D05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038" y="4033158"/>
            <a:ext cx="4088262" cy="2515170"/>
          </a:xfrm>
          <a:prstGeom prst="rect">
            <a:avLst/>
          </a:prstGeom>
          <a:ln w="28575">
            <a:solidFill>
              <a:srgbClr val="002060"/>
            </a:solidFill>
          </a:ln>
        </p:spPr>
      </p:pic>
      <p:pic>
        <p:nvPicPr>
          <p:cNvPr id="15" name="Picture 14"/>
          <p:cNvPicPr>
            <a:picLocks noChangeAspect="1"/>
          </p:cNvPicPr>
          <p:nvPr/>
        </p:nvPicPr>
        <p:blipFill>
          <a:blip r:embed="rId3"/>
          <a:stretch>
            <a:fillRect/>
          </a:stretch>
        </p:blipFill>
        <p:spPr>
          <a:xfrm>
            <a:off x="199177" y="2192034"/>
            <a:ext cx="3014804" cy="654287"/>
          </a:xfrm>
          <a:prstGeom prst="rect">
            <a:avLst/>
          </a:prstGeom>
          <a:ln>
            <a:solidFill>
              <a:srgbClr val="FFC000"/>
            </a:solidFill>
          </a:ln>
        </p:spPr>
      </p:pic>
      <p:sp>
        <p:nvSpPr>
          <p:cNvPr id="16" name="Rectangle 15"/>
          <p:cNvSpPr/>
          <p:nvPr/>
        </p:nvSpPr>
        <p:spPr>
          <a:xfrm>
            <a:off x="199176" y="4033158"/>
            <a:ext cx="3014805" cy="923330"/>
          </a:xfrm>
          <a:prstGeom prst="rect">
            <a:avLst/>
          </a:prstGeom>
          <a:solidFill>
            <a:srgbClr val="92D050"/>
          </a:solidFill>
          <a:ln>
            <a:solidFill>
              <a:srgbClr val="FFC000"/>
            </a:solidFill>
          </a:ln>
        </p:spPr>
        <p:txBody>
          <a:bodyPr wrap="square">
            <a:spAutoFit/>
          </a:bodyPr>
          <a:lstStyle/>
          <a:p>
            <a:r>
              <a:rPr lang="en-US" b="1" i="1" dirty="0" smtClean="0">
                <a:solidFill>
                  <a:srgbClr val="002060"/>
                </a:solidFill>
              </a:rPr>
              <a:t>salmon… cod…. cedar… furs… limestone… marble… quartz… gold…</a:t>
            </a:r>
            <a:endParaRPr lang="en-US" b="1" i="1" dirty="0">
              <a:solidFill>
                <a:srgbClr val="002060"/>
              </a:solidFill>
            </a:endParaRPr>
          </a:p>
        </p:txBody>
      </p:sp>
      <p:sp>
        <p:nvSpPr>
          <p:cNvPr id="2" name="TextBox 1"/>
          <p:cNvSpPr txBox="1"/>
          <p:nvPr/>
        </p:nvSpPr>
        <p:spPr>
          <a:xfrm>
            <a:off x="6295038" y="2846321"/>
            <a:ext cx="5245347" cy="646331"/>
          </a:xfrm>
          <a:prstGeom prst="rect">
            <a:avLst/>
          </a:prstGeom>
          <a:solidFill>
            <a:srgbClr val="FFC000"/>
          </a:solidFill>
        </p:spPr>
        <p:txBody>
          <a:bodyPr wrap="none" rtlCol="0">
            <a:spAutoFit/>
          </a:bodyPr>
          <a:lstStyle/>
          <a:p>
            <a:r>
              <a:rPr lang="en-US" b="1" dirty="0" smtClean="0">
                <a:solidFill>
                  <a:srgbClr val="002060"/>
                </a:solidFill>
              </a:rPr>
              <a:t>In terms of weight landed, Anchorage’s airport is the </a:t>
            </a:r>
          </a:p>
          <a:p>
            <a:r>
              <a:rPr lang="en-US" b="1" dirty="0" smtClean="0">
                <a:solidFill>
                  <a:srgbClr val="002060"/>
                </a:solidFill>
              </a:rPr>
              <a:t>2</a:t>
            </a:r>
            <a:r>
              <a:rPr lang="en-US" b="1" baseline="30000" dirty="0" smtClean="0">
                <a:solidFill>
                  <a:srgbClr val="002060"/>
                </a:solidFill>
              </a:rPr>
              <a:t>nd</a:t>
            </a:r>
            <a:r>
              <a:rPr lang="en-US" b="1" dirty="0" smtClean="0">
                <a:solidFill>
                  <a:srgbClr val="002060"/>
                </a:solidFill>
              </a:rPr>
              <a:t> busiest air cargo site in the U.S.</a:t>
            </a:r>
            <a:endParaRPr lang="en-US" b="1" dirty="0">
              <a:solidFill>
                <a:srgbClr val="002060"/>
              </a:solidFill>
            </a:endParaRPr>
          </a:p>
        </p:txBody>
      </p:sp>
    </p:spTree>
    <p:extLst>
      <p:ext uri="{BB962C8B-B14F-4D97-AF65-F5344CB8AC3E}">
        <p14:creationId xmlns:p14="http://schemas.microsoft.com/office/powerpoint/2010/main" val="134364434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5821" t="1" r="8647" b="-377"/>
          <a:stretch/>
        </p:blipFill>
        <p:spPr>
          <a:xfrm>
            <a:off x="861256" y="1353189"/>
            <a:ext cx="2465838" cy="2429863"/>
          </a:xfrm>
          <a:prstGeom prst="rect">
            <a:avLst/>
          </a:prstGeom>
          <a:ln w="38100">
            <a:solidFill>
              <a:srgbClr val="FFC000"/>
            </a:solidFill>
          </a:ln>
        </p:spPr>
      </p:pic>
      <p:sp>
        <p:nvSpPr>
          <p:cNvPr id="18" name="TextBox 17"/>
          <p:cNvSpPr txBox="1"/>
          <p:nvPr/>
        </p:nvSpPr>
        <p:spPr>
          <a:xfrm>
            <a:off x="280656" y="155519"/>
            <a:ext cx="3910344" cy="923330"/>
          </a:xfrm>
          <a:prstGeom prst="rect">
            <a:avLst/>
          </a:prstGeom>
          <a:solidFill>
            <a:srgbClr val="002060"/>
          </a:solidFill>
          <a:ln w="28575">
            <a:solidFill>
              <a:srgbClr val="00B0F0"/>
            </a:solidFill>
          </a:ln>
        </p:spPr>
        <p:txBody>
          <a:bodyPr wrap="square" rtlCol="0">
            <a:spAutoFit/>
          </a:bodyPr>
          <a:lstStyle/>
          <a:p>
            <a:r>
              <a:rPr lang="en-US" sz="5400" b="1" dirty="0" smtClean="0">
                <a:solidFill>
                  <a:srgbClr val="92D050"/>
                </a:solidFill>
              </a:rPr>
              <a:t>International</a:t>
            </a:r>
            <a:endParaRPr lang="en-US" sz="2400" b="1" dirty="0">
              <a:solidFill>
                <a:srgbClr val="92D050"/>
              </a:solidFill>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4215" t="5234" r="5884" b="47443"/>
          <a:stretch/>
        </p:blipFill>
        <p:spPr>
          <a:xfrm>
            <a:off x="6164500" y="663362"/>
            <a:ext cx="4748027" cy="1787032"/>
          </a:xfrm>
          <a:prstGeom prst="rect">
            <a:avLst/>
          </a:prstGeom>
          <a:ln>
            <a:solidFill>
              <a:srgbClr val="FFC000"/>
            </a:solidFill>
          </a:ln>
        </p:spPr>
      </p:pic>
      <p:sp>
        <p:nvSpPr>
          <p:cNvPr id="20" name="TextBox 19"/>
          <p:cNvSpPr txBox="1"/>
          <p:nvPr/>
        </p:nvSpPr>
        <p:spPr>
          <a:xfrm>
            <a:off x="9614052" y="997796"/>
            <a:ext cx="615635" cy="1449822"/>
          </a:xfrm>
          <a:prstGeom prst="rect">
            <a:avLst/>
          </a:prstGeom>
          <a:noFill/>
          <a:ln w="28575">
            <a:solidFill>
              <a:srgbClr val="002060"/>
            </a:solidFill>
          </a:ln>
        </p:spPr>
        <p:txBody>
          <a:bodyPr wrap="square" rtlCol="0">
            <a:spAutoFit/>
          </a:bodyPr>
          <a:lstStyle/>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535" y="3604002"/>
            <a:ext cx="5905500" cy="3000375"/>
          </a:xfrm>
          <a:prstGeom prst="rect">
            <a:avLst/>
          </a:prstGeom>
          <a:ln>
            <a:solidFill>
              <a:srgbClr val="FFC000"/>
            </a:solidFill>
          </a:ln>
        </p:spPr>
      </p:pic>
      <p:pic>
        <p:nvPicPr>
          <p:cNvPr id="7" name="Picture 6"/>
          <p:cNvPicPr>
            <a:picLocks noChangeAspect="1"/>
          </p:cNvPicPr>
          <p:nvPr/>
        </p:nvPicPr>
        <p:blipFill rotWithShape="1">
          <a:blip r:embed="rId5"/>
          <a:srcRect l="9758" t="7318" r="11159" b="5339"/>
          <a:stretch/>
        </p:blipFill>
        <p:spPr>
          <a:xfrm>
            <a:off x="1630364" y="3753186"/>
            <a:ext cx="2193233" cy="3000375"/>
          </a:xfrm>
          <a:prstGeom prst="rect">
            <a:avLst/>
          </a:prstGeom>
          <a:ln w="38100">
            <a:solidFill>
              <a:srgbClr val="FFC000"/>
            </a:solidFill>
          </a:ln>
        </p:spPr>
      </p:pic>
    </p:spTree>
    <p:extLst>
      <p:ext uri="{BB962C8B-B14F-4D97-AF65-F5344CB8AC3E}">
        <p14:creationId xmlns:p14="http://schemas.microsoft.com/office/powerpoint/2010/main" val="241634331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1971" y="306510"/>
            <a:ext cx="4110308" cy="2040083"/>
          </a:xfrm>
          <a:prstGeom prst="rect">
            <a:avLst/>
          </a:prstGeom>
          <a:ln>
            <a:solidFill>
              <a:srgbClr val="FFC000"/>
            </a:solidFill>
          </a:ln>
        </p:spPr>
      </p:pic>
      <p:sp>
        <p:nvSpPr>
          <p:cNvPr id="14" name="TextBox 13"/>
          <p:cNvSpPr txBox="1"/>
          <p:nvPr/>
        </p:nvSpPr>
        <p:spPr>
          <a:xfrm>
            <a:off x="400399" y="1524197"/>
            <a:ext cx="3790601" cy="1384995"/>
          </a:xfrm>
          <a:prstGeom prst="rect">
            <a:avLst/>
          </a:prstGeom>
          <a:solidFill>
            <a:srgbClr val="002060"/>
          </a:solidFill>
          <a:ln>
            <a:solidFill>
              <a:srgbClr val="FFC000"/>
            </a:solidFill>
          </a:ln>
        </p:spPr>
        <p:txBody>
          <a:bodyPr wrap="square" rtlCol="0">
            <a:spAutoFit/>
          </a:bodyPr>
          <a:lstStyle/>
          <a:p>
            <a:r>
              <a:rPr lang="en-US" sz="2400" b="1" dirty="0" smtClean="0">
                <a:solidFill>
                  <a:srgbClr val="FFC000"/>
                </a:solidFill>
              </a:rPr>
              <a:t>“For naval purposes alone construction of a railroad in Alaska is fully justified.”</a:t>
            </a:r>
          </a:p>
          <a:p>
            <a:r>
              <a:rPr lang="en-US" sz="1000" b="1" dirty="0" smtClean="0">
                <a:solidFill>
                  <a:srgbClr val="FFC000"/>
                </a:solidFill>
              </a:rPr>
              <a:t>                    —U.S. Representative William E. Humphrey (R-WA) </a:t>
            </a:r>
            <a:endParaRPr lang="en-US" sz="1000" b="1" dirty="0">
              <a:solidFill>
                <a:srgbClr val="FFC000"/>
              </a:solidFill>
            </a:endParaRPr>
          </a:p>
        </p:txBody>
      </p:sp>
      <p:sp>
        <p:nvSpPr>
          <p:cNvPr id="18" name="TextBox 17"/>
          <p:cNvSpPr txBox="1"/>
          <p:nvPr/>
        </p:nvSpPr>
        <p:spPr>
          <a:xfrm>
            <a:off x="280656" y="155519"/>
            <a:ext cx="3910344" cy="923330"/>
          </a:xfrm>
          <a:prstGeom prst="rect">
            <a:avLst/>
          </a:prstGeom>
          <a:solidFill>
            <a:srgbClr val="002060"/>
          </a:solidFill>
          <a:ln w="28575">
            <a:solidFill>
              <a:srgbClr val="00B0F0"/>
            </a:solidFill>
          </a:ln>
        </p:spPr>
        <p:txBody>
          <a:bodyPr wrap="square" rtlCol="0">
            <a:spAutoFit/>
          </a:bodyPr>
          <a:lstStyle/>
          <a:p>
            <a:r>
              <a:rPr lang="en-US" sz="5400" b="1" dirty="0" smtClean="0">
                <a:solidFill>
                  <a:srgbClr val="92D050"/>
                </a:solidFill>
              </a:rPr>
              <a:t>International</a:t>
            </a:r>
            <a:endParaRPr lang="en-US" sz="2400" b="1" dirty="0">
              <a:solidFill>
                <a:srgbClr val="92D05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6989" y="306510"/>
            <a:ext cx="1217687" cy="1217687"/>
          </a:xfrm>
          <a:prstGeom prst="rect">
            <a:avLst/>
          </a:prstGeom>
          <a:ln>
            <a:solidFill>
              <a:srgbClr val="002060"/>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4018" y="3308526"/>
            <a:ext cx="4240545" cy="3180409"/>
          </a:xfrm>
          <a:prstGeom prst="rect">
            <a:avLst/>
          </a:prstGeom>
          <a:ln>
            <a:solidFill>
              <a:srgbClr val="FFC000"/>
            </a:solidFill>
          </a:ln>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34" t="669"/>
          <a:stretch/>
        </p:blipFill>
        <p:spPr>
          <a:xfrm>
            <a:off x="1118860" y="3415545"/>
            <a:ext cx="4146899" cy="3093498"/>
          </a:xfrm>
          <a:prstGeom prst="rect">
            <a:avLst/>
          </a:prstGeom>
          <a:ln>
            <a:solidFill>
              <a:srgbClr val="FFC000"/>
            </a:solidFill>
          </a:ln>
        </p:spPr>
      </p:pic>
      <p:sp>
        <p:nvSpPr>
          <p:cNvPr id="2" name="TextBox 1"/>
          <p:cNvSpPr txBox="1"/>
          <p:nvPr/>
        </p:nvSpPr>
        <p:spPr>
          <a:xfrm>
            <a:off x="4845451" y="6262822"/>
            <a:ext cx="420308" cy="246221"/>
          </a:xfrm>
          <a:prstGeom prst="rect">
            <a:avLst/>
          </a:prstGeom>
          <a:noFill/>
        </p:spPr>
        <p:txBody>
          <a:bodyPr wrap="none" rtlCol="0">
            <a:spAutoFit/>
          </a:bodyPr>
          <a:lstStyle/>
          <a:p>
            <a:r>
              <a:rPr lang="en-US" sz="1000" dirty="0" smtClean="0"/>
              <a:t>ADN</a:t>
            </a:r>
            <a:endParaRPr lang="en-US" sz="1000"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2021" y="1987920"/>
            <a:ext cx="1312655" cy="1331143"/>
          </a:xfrm>
          <a:prstGeom prst="rect">
            <a:avLst/>
          </a:prstGeom>
          <a:ln>
            <a:solidFill>
              <a:srgbClr val="002060"/>
            </a:solidFill>
          </a:ln>
        </p:spPr>
      </p:pic>
    </p:spTree>
    <p:extLst>
      <p:ext uri="{BB962C8B-B14F-4D97-AF65-F5344CB8AC3E}">
        <p14:creationId xmlns:p14="http://schemas.microsoft.com/office/powerpoint/2010/main" val="29745202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893" y="332454"/>
            <a:ext cx="11790644" cy="6249415"/>
          </a:xfrm>
          <a:prstGeom prst="rect">
            <a:avLst/>
          </a:prstGeom>
          <a:ln w="28575">
            <a:solidFill>
              <a:schemeClr val="tx1"/>
            </a:solidFill>
          </a:ln>
        </p:spPr>
      </p:pic>
    </p:spTree>
    <p:extLst>
      <p:ext uri="{BB962C8B-B14F-4D97-AF65-F5344CB8AC3E}">
        <p14:creationId xmlns:p14="http://schemas.microsoft.com/office/powerpoint/2010/main" val="244134618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8" name="TextBox 17"/>
          <p:cNvSpPr txBox="1"/>
          <p:nvPr/>
        </p:nvSpPr>
        <p:spPr>
          <a:xfrm>
            <a:off x="280656" y="155519"/>
            <a:ext cx="3910344" cy="923330"/>
          </a:xfrm>
          <a:prstGeom prst="rect">
            <a:avLst/>
          </a:prstGeom>
          <a:solidFill>
            <a:srgbClr val="002060"/>
          </a:solidFill>
          <a:ln>
            <a:solidFill>
              <a:srgbClr val="FFC000"/>
            </a:solidFill>
          </a:ln>
        </p:spPr>
        <p:txBody>
          <a:bodyPr wrap="square" rtlCol="0">
            <a:spAutoFit/>
          </a:bodyPr>
          <a:lstStyle/>
          <a:p>
            <a:r>
              <a:rPr lang="en-US" sz="5400" b="1" dirty="0" smtClean="0">
                <a:solidFill>
                  <a:srgbClr val="92D050"/>
                </a:solidFill>
              </a:rPr>
              <a:t>International</a:t>
            </a:r>
            <a:endParaRPr lang="en-US" sz="2400" b="1" dirty="0">
              <a:solidFill>
                <a:srgbClr val="92D05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99" y="1238249"/>
            <a:ext cx="7536108" cy="5434693"/>
          </a:xfrm>
          <a:prstGeom prst="rect">
            <a:avLst/>
          </a:prstGeom>
          <a:ln>
            <a:solidFill>
              <a:srgbClr val="002060"/>
            </a:solidFill>
          </a:ln>
        </p:spPr>
      </p:pic>
    </p:spTree>
    <p:extLst>
      <p:ext uri="{BB962C8B-B14F-4D97-AF65-F5344CB8AC3E}">
        <p14:creationId xmlns:p14="http://schemas.microsoft.com/office/powerpoint/2010/main" val="326526305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71193" y="1276540"/>
            <a:ext cx="11588435" cy="3539430"/>
          </a:xfrm>
          <a:prstGeom prst="rect">
            <a:avLst/>
          </a:prstGeom>
          <a:solidFill>
            <a:srgbClr val="002060"/>
          </a:solidFill>
          <a:ln>
            <a:solidFill>
              <a:srgbClr val="FFC000"/>
            </a:solidFill>
          </a:ln>
        </p:spPr>
        <p:txBody>
          <a:bodyPr wrap="square" rtlCol="0">
            <a:spAutoFit/>
          </a:bodyPr>
          <a:lstStyle/>
          <a:p>
            <a:r>
              <a:rPr lang="en-US" sz="4800" b="1" dirty="0" smtClean="0">
                <a:solidFill>
                  <a:srgbClr val="FFC000"/>
                </a:solidFill>
              </a:rPr>
              <a:t>Anchorage’s significance  in 1915—and now</a:t>
            </a:r>
            <a:endParaRPr lang="en-US" sz="4800" b="1" dirty="0">
              <a:solidFill>
                <a:srgbClr val="FFC000"/>
              </a:solidFill>
            </a:endParaRPr>
          </a:p>
          <a:p>
            <a:pPr marL="571500" indent="-571500">
              <a:buFont typeface="Wingdings" panose="05000000000000000000" pitchFamily="2" charset="2"/>
              <a:buChar char="ü"/>
            </a:pPr>
            <a:r>
              <a:rPr lang="en-US" sz="4400" b="1" dirty="0" smtClean="0">
                <a:solidFill>
                  <a:srgbClr val="92D050"/>
                </a:solidFill>
              </a:rPr>
              <a:t>Personal</a:t>
            </a:r>
          </a:p>
          <a:p>
            <a:pPr marL="571500" indent="-571500">
              <a:buFont typeface="Wingdings" panose="05000000000000000000" pitchFamily="2" charset="2"/>
              <a:buChar char="ü"/>
            </a:pPr>
            <a:r>
              <a:rPr lang="en-US" sz="4400" b="1" dirty="0" smtClean="0">
                <a:solidFill>
                  <a:srgbClr val="92D050"/>
                </a:solidFill>
              </a:rPr>
              <a:t>Regional</a:t>
            </a:r>
          </a:p>
          <a:p>
            <a:pPr marL="571500" indent="-571500">
              <a:buFont typeface="Wingdings" panose="05000000000000000000" pitchFamily="2" charset="2"/>
              <a:buChar char="ü"/>
            </a:pPr>
            <a:r>
              <a:rPr lang="en-US" sz="4400" b="1" dirty="0" smtClean="0">
                <a:solidFill>
                  <a:srgbClr val="92D050"/>
                </a:solidFill>
              </a:rPr>
              <a:t>National</a:t>
            </a:r>
          </a:p>
          <a:p>
            <a:pPr marL="571500" indent="-571500">
              <a:buFont typeface="Wingdings" panose="05000000000000000000" pitchFamily="2" charset="2"/>
              <a:buChar char="ü"/>
            </a:pPr>
            <a:r>
              <a:rPr lang="en-US" sz="4400" b="1" dirty="0" smtClean="0">
                <a:solidFill>
                  <a:srgbClr val="92D050"/>
                </a:solidFill>
              </a:rPr>
              <a:t>International</a:t>
            </a:r>
            <a:endParaRPr lang="en-US" sz="4400" b="1" dirty="0">
              <a:solidFill>
                <a:srgbClr val="92D050"/>
              </a:solidFill>
            </a:endParaRPr>
          </a:p>
        </p:txBody>
      </p:sp>
    </p:spTree>
    <p:extLst>
      <p:ext uri="{BB962C8B-B14F-4D97-AF65-F5344CB8AC3E}">
        <p14:creationId xmlns:p14="http://schemas.microsoft.com/office/powerpoint/2010/main" val="362637449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57" y="170383"/>
            <a:ext cx="11699770" cy="6698118"/>
          </a:xfrm>
          <a:prstGeom prst="rect">
            <a:avLst/>
          </a:prstGeom>
          <a:ln w="28575">
            <a:solidFill>
              <a:srgbClr val="002060"/>
            </a:solidFill>
          </a:ln>
        </p:spPr>
      </p:pic>
      <p:sp>
        <p:nvSpPr>
          <p:cNvPr id="2" name="TextBox 1"/>
          <p:cNvSpPr txBox="1"/>
          <p:nvPr/>
        </p:nvSpPr>
        <p:spPr>
          <a:xfrm>
            <a:off x="992700" y="326780"/>
            <a:ext cx="10275683" cy="2123658"/>
          </a:xfrm>
          <a:prstGeom prst="rect">
            <a:avLst/>
          </a:prstGeom>
          <a:solidFill>
            <a:srgbClr val="002060"/>
          </a:solidFill>
          <a:ln w="28575">
            <a:solidFill>
              <a:srgbClr val="FFC000"/>
            </a:solidFill>
          </a:ln>
        </p:spPr>
        <p:txBody>
          <a:bodyPr wrap="square" rtlCol="0">
            <a:spAutoFit/>
          </a:bodyPr>
          <a:lstStyle/>
          <a:p>
            <a:r>
              <a:rPr lang="en-US" sz="4400" b="1" dirty="0" smtClean="0">
                <a:solidFill>
                  <a:srgbClr val="FFC000"/>
                </a:solidFill>
              </a:rPr>
              <a:t>“Anchorage should in time become a great industrial city. A great and mighty northern empire is just in the opening.”</a:t>
            </a:r>
            <a:r>
              <a:rPr lang="en-US" sz="4400" b="1" dirty="0">
                <a:solidFill>
                  <a:srgbClr val="FFC000"/>
                </a:solidFill>
              </a:rPr>
              <a:t> </a:t>
            </a:r>
            <a:r>
              <a:rPr lang="en-US" sz="4400" b="1" dirty="0" smtClean="0">
                <a:solidFill>
                  <a:srgbClr val="FFC000"/>
                </a:solidFill>
              </a:rPr>
              <a:t> </a:t>
            </a:r>
            <a:r>
              <a:rPr lang="en-US" sz="1400" b="1" dirty="0" smtClean="0">
                <a:solidFill>
                  <a:srgbClr val="92D050"/>
                </a:solidFill>
              </a:rPr>
              <a:t>—</a:t>
            </a:r>
            <a:r>
              <a:rPr lang="en-US" sz="1400" b="1" i="1" dirty="0" smtClean="0">
                <a:solidFill>
                  <a:srgbClr val="92D050"/>
                </a:solidFill>
              </a:rPr>
              <a:t>Weekly Alaskan</a:t>
            </a:r>
            <a:r>
              <a:rPr lang="en-US" sz="1400" b="1" dirty="0" smtClean="0">
                <a:solidFill>
                  <a:srgbClr val="92D050"/>
                </a:solidFill>
              </a:rPr>
              <a:t>, </a:t>
            </a:r>
            <a:r>
              <a:rPr lang="en-US" sz="1400" b="1" dirty="0">
                <a:solidFill>
                  <a:srgbClr val="92D050"/>
                </a:solidFill>
              </a:rPr>
              <a:t>June </a:t>
            </a:r>
            <a:r>
              <a:rPr lang="en-US" sz="1400" b="1" dirty="0" smtClean="0">
                <a:solidFill>
                  <a:srgbClr val="92D050"/>
                </a:solidFill>
              </a:rPr>
              <a:t>13, 1916</a:t>
            </a:r>
            <a:endParaRPr lang="en-US" sz="1400" b="1" dirty="0">
              <a:solidFill>
                <a:srgbClr val="92D050"/>
              </a:solidFill>
            </a:endParaRPr>
          </a:p>
        </p:txBody>
      </p:sp>
    </p:spTree>
    <p:extLst>
      <p:ext uri="{BB962C8B-B14F-4D97-AF65-F5344CB8AC3E}">
        <p14:creationId xmlns:p14="http://schemas.microsoft.com/office/powerpoint/2010/main" val="242618955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29" y="107646"/>
            <a:ext cx="11895911" cy="6608839"/>
          </a:xfrm>
          <a:prstGeom prst="rect">
            <a:avLst/>
          </a:prstGeom>
          <a:ln w="28575">
            <a:solidFill>
              <a:srgbClr val="002060"/>
            </a:solidFill>
          </a:ln>
        </p:spPr>
      </p:pic>
    </p:spTree>
    <p:extLst>
      <p:ext uri="{BB962C8B-B14F-4D97-AF65-F5344CB8AC3E}">
        <p14:creationId xmlns:p14="http://schemas.microsoft.com/office/powerpoint/2010/main" val="4923305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06583" y="1991762"/>
            <a:ext cx="10936586" cy="1446550"/>
          </a:xfrm>
          <a:prstGeom prst="rect">
            <a:avLst/>
          </a:prstGeom>
          <a:solidFill>
            <a:srgbClr val="002060"/>
          </a:solidFill>
          <a:ln>
            <a:solidFill>
              <a:srgbClr val="FFC000"/>
            </a:solidFill>
          </a:ln>
        </p:spPr>
        <p:txBody>
          <a:bodyPr wrap="square" rtlCol="0">
            <a:spAutoFit/>
          </a:bodyPr>
          <a:lstStyle/>
          <a:p>
            <a:pPr algn="ctr"/>
            <a:r>
              <a:rPr lang="en-US" sz="8800" b="1" dirty="0" smtClean="0">
                <a:solidFill>
                  <a:srgbClr val="FFC000"/>
                </a:solidFill>
              </a:rPr>
              <a:t>Thank You</a:t>
            </a:r>
            <a:endParaRPr lang="en-US" sz="3600" b="1" dirty="0">
              <a:solidFill>
                <a:srgbClr val="FFC000"/>
              </a:solidFill>
            </a:endParaRPr>
          </a:p>
        </p:txBody>
      </p:sp>
    </p:spTree>
    <p:extLst>
      <p:ext uri="{BB962C8B-B14F-4D97-AF65-F5344CB8AC3E}">
        <p14:creationId xmlns:p14="http://schemas.microsoft.com/office/powerpoint/2010/main" val="8524276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506" y="204543"/>
            <a:ext cx="10262605" cy="6485967"/>
          </a:xfrm>
          <a:prstGeom prst="rect">
            <a:avLst/>
          </a:prstGeom>
          <a:ln w="28575">
            <a:solidFill>
              <a:schemeClr val="tx1"/>
            </a:solidFill>
          </a:ln>
        </p:spPr>
      </p:pic>
    </p:spTree>
    <p:extLst>
      <p:ext uri="{BB962C8B-B14F-4D97-AF65-F5344CB8AC3E}">
        <p14:creationId xmlns:p14="http://schemas.microsoft.com/office/powerpoint/2010/main" val="41592037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143" b="2578"/>
          <a:stretch/>
        </p:blipFill>
        <p:spPr>
          <a:xfrm>
            <a:off x="668016" y="119689"/>
            <a:ext cx="10759296" cy="6643250"/>
          </a:xfrm>
          <a:prstGeom prst="rect">
            <a:avLst/>
          </a:prstGeom>
          <a:ln w="38100">
            <a:solidFill>
              <a:schemeClr val="tx1"/>
            </a:solidFill>
          </a:ln>
        </p:spPr>
      </p:pic>
    </p:spTree>
    <p:extLst>
      <p:ext uri="{BB962C8B-B14F-4D97-AF65-F5344CB8AC3E}">
        <p14:creationId xmlns:p14="http://schemas.microsoft.com/office/powerpoint/2010/main" val="41292859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4646" y="179202"/>
            <a:ext cx="8597242" cy="6447933"/>
          </a:xfrm>
          <a:prstGeom prst="rect">
            <a:avLst/>
          </a:prstGeom>
          <a:ln w="38100">
            <a:solidFill>
              <a:schemeClr val="tx1"/>
            </a:solidFill>
          </a:ln>
        </p:spPr>
      </p:pic>
    </p:spTree>
    <p:extLst>
      <p:ext uri="{BB962C8B-B14F-4D97-AF65-F5344CB8AC3E}">
        <p14:creationId xmlns:p14="http://schemas.microsoft.com/office/powerpoint/2010/main" val="6097546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4425</TotalTime>
  <Words>1512</Words>
  <Application>Microsoft Macintosh PowerPoint</Application>
  <PresentationFormat>Custom</PresentationFormat>
  <Paragraphs>243</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John Brown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Preston Jones</dc:creator>
  <cp:lastModifiedBy>everyone</cp:lastModifiedBy>
  <cp:revision>168</cp:revision>
  <cp:lastPrinted>2015-07-05T16:28:35Z</cp:lastPrinted>
  <dcterms:created xsi:type="dcterms:W3CDTF">2015-05-12T16:52:45Z</dcterms:created>
  <dcterms:modified xsi:type="dcterms:W3CDTF">2015-07-10T03:10:23Z</dcterms:modified>
</cp:coreProperties>
</file>