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Default Extension="AVI" ContentType="video/unknown"/>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61" r:id="rId2"/>
    <p:sldId id="267" r:id="rId3"/>
    <p:sldId id="262" r:id="rId4"/>
    <p:sldId id="281" r:id="rId5"/>
    <p:sldId id="264" r:id="rId6"/>
    <p:sldId id="263" r:id="rId7"/>
    <p:sldId id="265" r:id="rId8"/>
    <p:sldId id="279" r:id="rId9"/>
    <p:sldId id="266" r:id="rId10"/>
    <p:sldId id="268" r:id="rId11"/>
    <p:sldId id="277" r:id="rId12"/>
    <p:sldId id="274" r:id="rId13"/>
    <p:sldId id="269" r:id="rId14"/>
    <p:sldId id="275" r:id="rId15"/>
    <p:sldId id="278" r:id="rId16"/>
    <p:sldId id="276" r:id="rId17"/>
    <p:sldId id="257" r:id="rId18"/>
    <p:sldId id="270" r:id="rId19"/>
    <p:sldId id="260" r:id="rId20"/>
    <p:sldId id="259" r:id="rId21"/>
    <p:sldId id="272" r:id="rId22"/>
    <p:sldId id="273" r:id="rId23"/>
    <p:sldId id="280" r:id="rId24"/>
    <p:sldId id="27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67DD29-08E1-5C4F-AB76-091341E5C613}" type="datetimeFigureOut">
              <a:rPr lang="en-US" smtClean="0"/>
              <a:pPr/>
              <a:t>10/2/2014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26C4F-FCFD-3341-8E26-B3632122D116}" type="slidenum">
              <a:rPr lang="en-US" smtClean="0"/>
              <a:pPr/>
              <a:t>‹#›</a:t>
            </a:fld>
            <a:endParaRPr lang="en-US"/>
          </a:p>
        </p:txBody>
      </p:sp>
    </p:spTree>
    <p:extLst>
      <p:ext uri="{BB962C8B-B14F-4D97-AF65-F5344CB8AC3E}">
        <p14:creationId xmlns:p14="http://schemas.microsoft.com/office/powerpoint/2010/main" xmlns="" val="9286169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A4C5B-4992-8A4A-8FE5-00FFC4AFC6AE}" type="slidenum">
              <a:rPr lang="en-US" smtClean="0"/>
              <a:pPr/>
              <a:t>5</a:t>
            </a:fld>
            <a:endParaRPr lang="en-US"/>
          </a:p>
        </p:txBody>
      </p:sp>
    </p:spTree>
    <p:extLst>
      <p:ext uri="{BB962C8B-B14F-4D97-AF65-F5344CB8AC3E}">
        <p14:creationId xmlns:p14="http://schemas.microsoft.com/office/powerpoint/2010/main" xmlns="" val="2092485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C53A65-1D00-B84C-B21C-C1504F61F046}" type="slidenum">
              <a:rPr lang="en-US" smtClean="0"/>
              <a:pPr/>
              <a:t>24</a:t>
            </a:fld>
            <a:endParaRPr lang="en-US"/>
          </a:p>
        </p:txBody>
      </p:sp>
    </p:spTree>
    <p:extLst>
      <p:ext uri="{BB962C8B-B14F-4D97-AF65-F5344CB8AC3E}">
        <p14:creationId xmlns:p14="http://schemas.microsoft.com/office/powerpoint/2010/main" xmlns="" val="68871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9031E9-37BC-5C48-A078-8094467690B9}" type="datetimeFigureOut">
              <a:rPr lang="en-US" smtClean="0"/>
              <a:pPr/>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148369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031E9-37BC-5C48-A078-8094467690B9}" type="datetimeFigureOut">
              <a:rPr lang="en-US" smtClean="0"/>
              <a:pPr/>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4158356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031E9-37BC-5C48-A078-8094467690B9}" type="datetimeFigureOut">
              <a:rPr lang="en-US" smtClean="0"/>
              <a:pPr/>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141323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9031E9-37BC-5C48-A078-8094467690B9}" type="datetimeFigureOut">
              <a:rPr lang="en-US" smtClean="0"/>
              <a:pPr/>
              <a:t>10/2/2014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790146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F26D78F-85C9-0047-A41F-FC1A3A835F8D}" type="datetime1">
              <a:rPr lang="en-US" smtClean="0"/>
              <a:pPr>
                <a:defRPr/>
              </a:pPr>
              <a:t>10/2/2014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2014 Alaska Native Studies Conference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7BD808-BF83-44EB-8E0A-2875337577A1}" type="slidenum">
              <a:rPr lang="en-US"/>
              <a:pPr>
                <a:defRPr/>
              </a:pPr>
              <a:t>‹#›</a:t>
            </a:fld>
            <a:endParaRPr lang="en-US"/>
          </a:p>
        </p:txBody>
      </p:sp>
    </p:spTree>
    <p:extLst>
      <p:ext uri="{BB962C8B-B14F-4D97-AF65-F5344CB8AC3E}">
        <p14:creationId xmlns:p14="http://schemas.microsoft.com/office/powerpoint/2010/main" xmlns="" val="3636900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fld id="{EADD6460-D079-334A-8529-7B72D478663A}" type="datetime1">
              <a:rPr lang="en-US" smtClean="0"/>
              <a:pPr>
                <a:defRPr/>
              </a:pPr>
              <a:t>10/2/2014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2014 Alaska Native Studies Conference</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652AB7-50A7-4FF6-8F0A-0C78CEBA5043}" type="slidenum">
              <a:rPr lang="en-US"/>
              <a:pPr>
                <a:defRPr/>
              </a:pPr>
              <a:t>‹#›</a:t>
            </a:fld>
            <a:endParaRPr lang="en-US"/>
          </a:p>
        </p:txBody>
      </p:sp>
    </p:spTree>
    <p:extLst>
      <p:ext uri="{BB962C8B-B14F-4D97-AF65-F5344CB8AC3E}">
        <p14:creationId xmlns:p14="http://schemas.microsoft.com/office/powerpoint/2010/main" xmlns="" val="192464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9031E9-37BC-5C48-A078-8094467690B9}" type="datetimeFigureOut">
              <a:rPr lang="en-US" smtClean="0"/>
              <a:pPr/>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91258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9031E9-37BC-5C48-A078-8094467690B9}" type="datetimeFigureOut">
              <a:rPr lang="en-US" smtClean="0"/>
              <a:pPr/>
              <a:t>10/2/2014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24837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9031E9-37BC-5C48-A078-8094467690B9}" type="datetimeFigureOut">
              <a:rPr lang="en-US" smtClean="0"/>
              <a:pPr/>
              <a:t>10/2/2014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257314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9031E9-37BC-5C48-A078-8094467690B9}" type="datetimeFigureOut">
              <a:rPr lang="en-US" smtClean="0"/>
              <a:pPr/>
              <a:t>10/2/2014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1757632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9031E9-37BC-5C48-A078-8094467690B9}" type="datetimeFigureOut">
              <a:rPr lang="en-US" smtClean="0"/>
              <a:pPr/>
              <a:t>10/2/2014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2336157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9031E9-37BC-5C48-A078-8094467690B9}" type="datetimeFigureOut">
              <a:rPr lang="en-US" smtClean="0"/>
              <a:pPr/>
              <a:t>10/2/2014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340441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9031E9-37BC-5C48-A078-8094467690B9}" type="datetimeFigureOut">
              <a:rPr lang="en-US" smtClean="0"/>
              <a:pPr/>
              <a:t>10/2/2014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321784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9031E9-37BC-5C48-A078-8094467690B9}" type="datetimeFigureOut">
              <a:rPr lang="en-US" smtClean="0"/>
              <a:pPr/>
              <a:t>10/2/2014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1504006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32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031E9-37BC-5C48-A078-8094467690B9}" type="datetimeFigureOut">
              <a:rPr lang="en-US" smtClean="0"/>
              <a:pPr/>
              <a:t>10/2/2014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EF025-DCAE-7B4A-AB97-F7A14715FC5C}" type="slidenum">
              <a:rPr lang="en-US" smtClean="0"/>
              <a:pPr/>
              <a:t>‹#›</a:t>
            </a:fld>
            <a:endParaRPr lang="en-US"/>
          </a:p>
        </p:txBody>
      </p:sp>
    </p:spTree>
    <p:extLst>
      <p:ext uri="{BB962C8B-B14F-4D97-AF65-F5344CB8AC3E}">
        <p14:creationId xmlns:p14="http://schemas.microsoft.com/office/powerpoint/2010/main" xmlns="" val="22450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9.xml"/><Relationship Id="rId1" Type="http://schemas.openxmlformats.org/officeDocument/2006/relationships/video" Target="NULL" TargetMode="Externa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vimeo.com/84835688" TargetMode="External"/><Relationship Id="rId2" Type="http://schemas.openxmlformats.org/officeDocument/2006/relationships/hyperlink" Target="https://vimeo.com/41007415" TargetMode="Externa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www.mnh.si.edu/arctic/html/Yakutat-seal-camps/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506" y="851647"/>
            <a:ext cx="7772400" cy="2674471"/>
          </a:xfrm>
        </p:spPr>
        <p:txBody>
          <a:bodyPr>
            <a:normAutofit/>
          </a:bodyPr>
          <a:lstStyle/>
          <a:p>
            <a:r>
              <a:rPr lang="en-US" dirty="0" smtClean="0"/>
              <a:t>Documenting Indigenous Knowledge on Tlingit Seal </a:t>
            </a:r>
            <a:r>
              <a:rPr lang="en-US" dirty="0"/>
              <a:t>H</a:t>
            </a:r>
            <a:r>
              <a:rPr lang="en-US" dirty="0" smtClean="0"/>
              <a:t>unting for Future Generations</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solidFill>
                  <a:schemeClr val="tx1"/>
                </a:solidFill>
              </a:rPr>
              <a:t>Yakutat Seal Camp Project</a:t>
            </a:r>
          </a:p>
          <a:p>
            <a:r>
              <a:rPr lang="en-US" dirty="0" smtClean="0">
                <a:solidFill>
                  <a:schemeClr val="tx1"/>
                </a:solidFill>
              </a:rPr>
              <a:t>Smithsonian Spotlight October 2014</a:t>
            </a:r>
          </a:p>
          <a:p>
            <a:r>
              <a:rPr lang="en-US" dirty="0" smtClean="0">
                <a:solidFill>
                  <a:schemeClr val="tx1"/>
                </a:solidFill>
              </a:rPr>
              <a:t>Judith Ramos, M.A.T.</a:t>
            </a:r>
          </a:p>
          <a:p>
            <a:r>
              <a:rPr lang="en-US" sz="2800" dirty="0" smtClean="0">
                <a:solidFill>
                  <a:schemeClr val="tx1"/>
                </a:solidFill>
              </a:rPr>
              <a:t>Assistant Professor DANSRD UAF</a:t>
            </a:r>
          </a:p>
          <a:p>
            <a:r>
              <a:rPr lang="en-US" sz="2800" dirty="0" smtClean="0">
                <a:solidFill>
                  <a:schemeClr val="tx1"/>
                </a:solidFill>
              </a:rPr>
              <a:t>Indigenous Studies PhD Student, UAF</a:t>
            </a:r>
            <a:endParaRPr lang="en-US" sz="3000" dirty="0">
              <a:solidFill>
                <a:schemeClr val="tx1"/>
              </a:solidFill>
            </a:endParaRPr>
          </a:p>
        </p:txBody>
      </p:sp>
    </p:spTree>
    <p:extLst>
      <p:ext uri="{BB962C8B-B14F-4D97-AF65-F5344CB8AC3E}">
        <p14:creationId xmlns:p14="http://schemas.microsoft.com/office/powerpoint/2010/main" xmlns="" val="2594866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942" y="247432"/>
            <a:ext cx="5365356" cy="1124168"/>
          </a:xfrm>
        </p:spPr>
        <p:txBody>
          <a:bodyPr>
            <a:noAutofit/>
          </a:bodyPr>
          <a:lstStyle/>
          <a:p>
            <a:pPr algn="ctr"/>
            <a:r>
              <a:rPr lang="en-US" sz="2400" b="1" u="sng" dirty="0" smtClean="0"/>
              <a:t>Traditional Harvest and Use of </a:t>
            </a:r>
            <a:r>
              <a:rPr lang="en-US" sz="2400" u="sng" dirty="0"/>
              <a:t>S</a:t>
            </a:r>
            <a:r>
              <a:rPr lang="en-US" sz="2400" b="1" u="sng" dirty="0" smtClean="0"/>
              <a:t>eal </a:t>
            </a:r>
            <a:r>
              <a:rPr lang="en-US" sz="2400" b="1" dirty="0" smtClean="0"/>
              <a:t/>
            </a:r>
            <a:br>
              <a:rPr lang="en-US" sz="2400" b="1" dirty="0" smtClean="0"/>
            </a:br>
            <a:endParaRPr lang="en-US" sz="2400" b="1" u="sng" dirty="0"/>
          </a:p>
        </p:txBody>
      </p:sp>
      <p:pic>
        <p:nvPicPr>
          <p:cNvPr id="4" name="Content Placeholder 3" descr="ladysealcamp.jpg"/>
          <p:cNvPicPr>
            <a:picLocks noGrp="1" noChangeAspect="1"/>
          </p:cNvPicPr>
          <p:nvPr>
            <p:ph type="pic" idx="1"/>
          </p:nvPr>
        </p:nvPicPr>
        <p:blipFill rotWithShape="1">
          <a:blip r:embed="rId2">
            <a:extLst>
              <a:ext uri="{28A0092B-C50C-407E-A947-70E740481C1C}">
                <a14:useLocalDpi xmlns:a14="http://schemas.microsoft.com/office/drawing/2010/main" xmlns="" val="0"/>
              </a:ext>
            </a:extLst>
          </a:blip>
          <a:srcRect t="5294" b="5294"/>
          <a:stretch/>
        </p:blipFill>
        <p:spPr>
          <a:xfrm>
            <a:off x="2688562" y="1284981"/>
            <a:ext cx="3093673" cy="2320255"/>
          </a:xfrm>
        </p:spPr>
      </p:pic>
      <p:sp>
        <p:nvSpPr>
          <p:cNvPr id="7" name="Text Placeholder 6"/>
          <p:cNvSpPr>
            <a:spLocks noGrp="1"/>
          </p:cNvSpPr>
          <p:nvPr>
            <p:ph type="body" sz="half" idx="2"/>
          </p:nvPr>
        </p:nvSpPr>
        <p:spPr>
          <a:xfrm>
            <a:off x="2056196" y="4559344"/>
            <a:ext cx="5662251" cy="2162132"/>
          </a:xfrm>
        </p:spPr>
        <p:txBody>
          <a:bodyPr>
            <a:normAutofit fontScale="92500" lnSpcReduction="20000"/>
          </a:bodyPr>
          <a:lstStyle/>
          <a:p>
            <a:pPr marL="342900" indent="-342900">
              <a:buFont typeface="Arial"/>
              <a:buChar char="•"/>
            </a:pPr>
            <a:r>
              <a:rPr lang="en-US" sz="2000" b="1" dirty="0" smtClean="0"/>
              <a:t>The role of men and women</a:t>
            </a:r>
          </a:p>
          <a:p>
            <a:pPr marL="342900" indent="-342900">
              <a:buFont typeface="Arial"/>
              <a:buChar char="•"/>
            </a:pPr>
            <a:r>
              <a:rPr lang="en-US" sz="2000" b="1" dirty="0" smtClean="0"/>
              <a:t>Traditional training of hunters</a:t>
            </a:r>
          </a:p>
          <a:p>
            <a:pPr marL="342900" indent="-342900">
              <a:buFont typeface="Arial"/>
              <a:buChar char="•"/>
            </a:pPr>
            <a:r>
              <a:rPr lang="en-US" sz="2000" b="1" dirty="0"/>
              <a:t>E</a:t>
            </a:r>
            <a:r>
              <a:rPr lang="en-US" sz="2000" b="1" dirty="0" smtClean="0"/>
              <a:t>quipment and techniques used</a:t>
            </a:r>
          </a:p>
          <a:p>
            <a:pPr marL="342900" indent="-342900">
              <a:buFont typeface="Arial"/>
              <a:buChar char="•"/>
            </a:pPr>
            <a:r>
              <a:rPr lang="en-US" sz="2000" b="1" dirty="0" smtClean="0"/>
              <a:t>Method of hunting, selection of animals, season and hunting areas</a:t>
            </a:r>
          </a:p>
          <a:p>
            <a:pPr marL="342900" indent="-342900">
              <a:buFont typeface="Arial"/>
              <a:buChar char="•"/>
            </a:pPr>
            <a:r>
              <a:rPr lang="en-US" sz="2000" b="1" dirty="0" smtClean="0"/>
              <a:t>Traditional methods for processing seal and hide </a:t>
            </a:r>
          </a:p>
          <a:p>
            <a:pPr marL="342900" indent="-342900">
              <a:buFont typeface="Arial"/>
              <a:buChar char="•"/>
            </a:pPr>
            <a:r>
              <a:rPr lang="en-US" sz="2000" b="1" dirty="0" smtClean="0"/>
              <a:t>Traditional names for seal anatomy</a:t>
            </a:r>
            <a:endParaRPr lang="en-US" sz="2000" dirty="0"/>
          </a:p>
        </p:txBody>
      </p:sp>
      <p:sp>
        <p:nvSpPr>
          <p:cNvPr id="5" name="Slide Number Placeholder 4"/>
          <p:cNvSpPr>
            <a:spLocks noGrp="1"/>
          </p:cNvSpPr>
          <p:nvPr>
            <p:ph type="sldNum" sz="quarter" idx="12"/>
          </p:nvPr>
        </p:nvSpPr>
        <p:spPr/>
        <p:txBody>
          <a:bodyPr/>
          <a:lstStyle/>
          <a:p>
            <a:fld id="{38271902-776F-2A48-AE24-801B447B8CA8}" type="slidenum">
              <a:rPr lang="en-US" smtClean="0"/>
              <a:pPr/>
              <a:t>10</a:t>
            </a:fld>
            <a:endParaRPr lang="en-US"/>
          </a:p>
        </p:txBody>
      </p:sp>
      <p:sp>
        <p:nvSpPr>
          <p:cNvPr id="8" name="TextBox 7"/>
          <p:cNvSpPr txBox="1"/>
          <p:nvPr/>
        </p:nvSpPr>
        <p:spPr>
          <a:xfrm>
            <a:off x="2247150" y="3605236"/>
            <a:ext cx="4306050" cy="954107"/>
          </a:xfrm>
          <a:prstGeom prst="rect">
            <a:avLst/>
          </a:prstGeom>
          <a:noFill/>
        </p:spPr>
        <p:txBody>
          <a:bodyPr wrap="square" rtlCol="0">
            <a:spAutoFit/>
          </a:bodyPr>
          <a:lstStyle/>
          <a:p>
            <a:r>
              <a:rPr lang="en-US" sz="1400" dirty="0" smtClean="0"/>
              <a:t>Photo of Jenny Abraham fleshing seal, hides being stretched  and dried, as well as smoked seal flippers, Harriman Expedition 1899 (Bur. </a:t>
            </a:r>
            <a:r>
              <a:rPr lang="en-US" sz="1400" dirty="0" err="1" smtClean="0"/>
              <a:t>Amer</a:t>
            </a:r>
            <a:r>
              <a:rPr lang="en-US" sz="1400" dirty="0" smtClean="0"/>
              <a:t>, </a:t>
            </a:r>
            <a:r>
              <a:rPr lang="en-US" sz="1400" dirty="0" err="1" smtClean="0"/>
              <a:t>Ethnol</a:t>
            </a:r>
            <a:r>
              <a:rPr lang="en-US" sz="1400" dirty="0" smtClean="0"/>
              <a:t>. Neg. No. 43547-D)</a:t>
            </a:r>
            <a:endParaRPr lang="en-US" sz="1400" dirty="0"/>
          </a:p>
        </p:txBody>
      </p:sp>
    </p:spTree>
    <p:extLst>
      <p:ext uri="{BB962C8B-B14F-4D97-AF65-F5344CB8AC3E}">
        <p14:creationId xmlns:p14="http://schemas.microsoft.com/office/powerpoint/2010/main" xmlns="" val="1264929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92288" y="2852864"/>
            <a:ext cx="5486400" cy="596648"/>
          </a:xfrm>
        </p:spPr>
        <p:txBody>
          <a:bodyPr>
            <a:normAutofit/>
          </a:bodyPr>
          <a:lstStyle/>
          <a:p>
            <a:pPr algn="ctr"/>
            <a:r>
              <a:rPr lang="en-US" dirty="0" smtClean="0"/>
              <a:t>Seal Grease bowl</a:t>
            </a:r>
            <a:endParaRPr lang="en-US" dirty="0"/>
          </a:p>
        </p:txBody>
      </p:sp>
      <p:sp>
        <p:nvSpPr>
          <p:cNvPr id="3" name="Content Placeholder 2"/>
          <p:cNvSpPr>
            <a:spLocks noGrp="1"/>
          </p:cNvSpPr>
          <p:nvPr>
            <p:ph type="body" sz="half" idx="2"/>
          </p:nvPr>
        </p:nvSpPr>
        <p:spPr>
          <a:xfrm>
            <a:off x="1583448" y="3747836"/>
            <a:ext cx="6135505" cy="2592857"/>
          </a:xfrm>
          <a:solidFill>
            <a:schemeClr val="tx1"/>
          </a:solidFill>
        </p:spPr>
        <p:txBody>
          <a:bodyPr>
            <a:normAutofit/>
          </a:bodyPr>
          <a:lstStyle/>
          <a:p>
            <a:endParaRPr lang="en-US" sz="1900" dirty="0">
              <a:solidFill>
                <a:schemeClr val="bg1"/>
              </a:solidFill>
            </a:endParaRPr>
          </a:p>
          <a:p>
            <a:pPr lvl="0"/>
            <a:r>
              <a:rPr lang="en-US" sz="1900" dirty="0">
                <a:solidFill>
                  <a:schemeClr val="bg1"/>
                </a:solidFill>
              </a:rPr>
              <a:t>What is the role of </a:t>
            </a:r>
            <a:r>
              <a:rPr lang="en-US" sz="1900" dirty="0" smtClean="0">
                <a:solidFill>
                  <a:schemeClr val="bg1"/>
                </a:solidFill>
              </a:rPr>
              <a:t>Harbor Seal </a:t>
            </a:r>
            <a:r>
              <a:rPr lang="en-US" sz="1900" dirty="0">
                <a:solidFill>
                  <a:schemeClr val="bg1"/>
                </a:solidFill>
              </a:rPr>
              <a:t>in the subsistence economy of the Yakutat in the past and the present</a:t>
            </a:r>
            <a:r>
              <a:rPr lang="en-US" sz="1900" dirty="0" smtClean="0">
                <a:solidFill>
                  <a:schemeClr val="bg1"/>
                </a:solidFill>
              </a:rPr>
              <a:t>?</a:t>
            </a:r>
          </a:p>
          <a:p>
            <a:pPr lvl="0"/>
            <a:endParaRPr lang="en-US" sz="1900" dirty="0" smtClean="0">
              <a:solidFill>
                <a:schemeClr val="bg1"/>
              </a:solidFill>
            </a:endParaRPr>
          </a:p>
          <a:p>
            <a:r>
              <a:rPr lang="en-US" sz="1900" dirty="0" smtClean="0">
                <a:solidFill>
                  <a:schemeClr val="bg1"/>
                </a:solidFill>
              </a:rPr>
              <a:t>What </a:t>
            </a:r>
            <a:r>
              <a:rPr lang="en-US" sz="1900" dirty="0">
                <a:solidFill>
                  <a:schemeClr val="bg1"/>
                </a:solidFill>
              </a:rPr>
              <a:t>is the role of </a:t>
            </a:r>
            <a:r>
              <a:rPr lang="en-US" sz="1900" dirty="0" smtClean="0">
                <a:solidFill>
                  <a:schemeClr val="bg1"/>
                </a:solidFill>
              </a:rPr>
              <a:t>values and </a:t>
            </a:r>
            <a:r>
              <a:rPr lang="en-US" sz="1900" dirty="0">
                <a:solidFill>
                  <a:schemeClr val="bg1"/>
                </a:solidFill>
              </a:rPr>
              <a:t>beliefs in conservation </a:t>
            </a:r>
            <a:r>
              <a:rPr lang="en-US" sz="1900" dirty="0" smtClean="0">
                <a:solidFill>
                  <a:schemeClr val="bg1"/>
                </a:solidFill>
              </a:rPr>
              <a:t>and ethical-moral hunting and conservation practices?</a:t>
            </a:r>
          </a:p>
          <a:p>
            <a:endParaRPr lang="en-US" sz="1800" dirty="0"/>
          </a:p>
        </p:txBody>
      </p:sp>
      <p:pic>
        <p:nvPicPr>
          <p:cNvPr id="7" name="Picture Placeholder 4" descr="IIB962.jpg"/>
          <p:cNvPicPr>
            <a:picLocks noGrp="1" noChangeAspect="1"/>
          </p:cNvPicPr>
          <p:nvPr>
            <p:ph type="pic" idx="1"/>
          </p:nvPr>
        </p:nvPicPr>
        <p:blipFill>
          <a:blip r:embed="rId2">
            <a:extLst>
              <a:ext uri="{28A0092B-C50C-407E-A947-70E740481C1C}">
                <a14:useLocalDpi xmlns:a14="http://schemas.microsoft.com/office/drawing/2010/main" xmlns="" val="0"/>
              </a:ext>
            </a:extLst>
          </a:blip>
          <a:srcRect t="8388" b="8388"/>
          <a:stretch>
            <a:fillRect/>
          </a:stretch>
        </p:blipFill>
        <p:spPr>
          <a:xfrm>
            <a:off x="2357438" y="612775"/>
            <a:ext cx="4921250" cy="2538413"/>
          </a:xfrm>
          <a:prstGeom prst="rect">
            <a:avLst/>
          </a:prstGeom>
        </p:spPr>
      </p:pic>
    </p:spTree>
    <p:extLst>
      <p:ext uri="{BB962C8B-B14F-4D97-AF65-F5344CB8AC3E}">
        <p14:creationId xmlns:p14="http://schemas.microsoft.com/office/powerpoint/2010/main" xmlns="" val="11323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3931665"/>
            <a:ext cx="5486400" cy="566738"/>
          </a:xfrm>
        </p:spPr>
        <p:txBody>
          <a:bodyPr>
            <a:normAutofit fontScale="90000"/>
          </a:bodyPr>
          <a:lstStyle/>
          <a:p>
            <a:pPr algn="ctr"/>
            <a:r>
              <a:rPr lang="en-US" dirty="0" smtClean="0"/>
              <a:t>Seal Camp Hubbard Glacier Harriman Expedition 1899</a:t>
            </a:r>
            <a:endParaRPr lang="en-US" dirty="0"/>
          </a:p>
        </p:txBody>
      </p:sp>
      <p:pic>
        <p:nvPicPr>
          <p:cNvPr id="7" name="Picture Placeholder 6" descr="seal camp.jpg"/>
          <p:cNvPicPr>
            <a:picLocks noGrp="1" noChangeAspect="1"/>
          </p:cNvPicPr>
          <p:nvPr>
            <p:ph type="pic" idx="1"/>
          </p:nvPr>
        </p:nvPicPr>
        <p:blipFill rotWithShape="1">
          <a:blip r:embed="rId2">
            <a:extLst>
              <a:ext uri="{28A0092B-C50C-407E-A947-70E740481C1C}">
                <a14:useLocalDpi xmlns:a14="http://schemas.microsoft.com/office/drawing/2010/main" xmlns="" val="0"/>
              </a:ext>
            </a:extLst>
          </a:blip>
          <a:srcRect l="375" t="35432" r="375"/>
          <a:stretch/>
        </p:blipFill>
        <p:spPr>
          <a:xfrm>
            <a:off x="1573540" y="1045883"/>
            <a:ext cx="5959148" cy="2885782"/>
          </a:xfrm>
        </p:spPr>
      </p:pic>
      <p:sp>
        <p:nvSpPr>
          <p:cNvPr id="4" name="Text Placeholder 3"/>
          <p:cNvSpPr>
            <a:spLocks noGrp="1"/>
          </p:cNvSpPr>
          <p:nvPr>
            <p:ph type="body" sz="half" idx="2"/>
          </p:nvPr>
        </p:nvSpPr>
        <p:spPr>
          <a:xfrm>
            <a:off x="1792288" y="4706470"/>
            <a:ext cx="5486400" cy="1271494"/>
          </a:xfrm>
          <a:solidFill>
            <a:schemeClr val="tx1"/>
          </a:solidFill>
        </p:spPr>
        <p:txBody>
          <a:bodyPr>
            <a:normAutofit/>
          </a:bodyPr>
          <a:lstStyle/>
          <a:p>
            <a:pPr algn="ctr"/>
            <a:r>
              <a:rPr lang="en-US" sz="1800" dirty="0" smtClean="0">
                <a:solidFill>
                  <a:schemeClr val="bg1"/>
                </a:solidFill>
              </a:rPr>
              <a:t>Traditionally the whole village went up to Hubbard </a:t>
            </a:r>
            <a:r>
              <a:rPr lang="en-US" sz="1800" dirty="0">
                <a:solidFill>
                  <a:schemeClr val="bg1"/>
                </a:solidFill>
              </a:rPr>
              <a:t>G</a:t>
            </a:r>
            <a:r>
              <a:rPr lang="en-US" sz="1800" dirty="0" smtClean="0">
                <a:solidFill>
                  <a:schemeClr val="bg1"/>
                </a:solidFill>
              </a:rPr>
              <a:t>lacier in the spring time to harvest and process seals.</a:t>
            </a:r>
          </a:p>
          <a:p>
            <a:pPr algn="ctr"/>
            <a:r>
              <a:rPr lang="en-US" sz="1800" dirty="0" smtClean="0">
                <a:solidFill>
                  <a:schemeClr val="bg1"/>
                </a:solidFill>
              </a:rPr>
              <a:t>Seal oil or seal grease was used as a preservative for food</a:t>
            </a:r>
            <a:endParaRPr lang="en-US" sz="1800" dirty="0">
              <a:solidFill>
                <a:schemeClr val="bg1"/>
              </a:solidFill>
            </a:endParaRPr>
          </a:p>
        </p:txBody>
      </p:sp>
    </p:spTree>
    <p:extLst>
      <p:ext uri="{BB962C8B-B14F-4D97-AF65-F5344CB8AC3E}">
        <p14:creationId xmlns:p14="http://schemas.microsoft.com/office/powerpoint/2010/main" xmlns="" val="382114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50199"/>
          </a:xfrm>
        </p:spPr>
        <p:txBody>
          <a:bodyPr>
            <a:normAutofit/>
          </a:bodyPr>
          <a:lstStyle/>
          <a:p>
            <a:r>
              <a:rPr lang="en-US" sz="2000" b="1" u="sng" dirty="0" smtClean="0"/>
              <a:t>Indigenous Science and Knowledge on Seal hunting and Seals</a:t>
            </a:r>
            <a:br>
              <a:rPr lang="en-US" sz="2000" b="1" u="sng" dirty="0" smtClean="0"/>
            </a:br>
            <a:r>
              <a:rPr lang="en-US" sz="1800" dirty="0" smtClean="0"/>
              <a:t>“George </a:t>
            </a:r>
            <a:r>
              <a:rPr lang="en-US" sz="1800" dirty="0"/>
              <a:t>Ramos, Sr. described how seal hunting was carried out when he was young and by generations before. The hunters would use small dugout canoes to approach the seals among the ice floes, killing them with barbed spears and later (by the 1890s) with guns. In order to approach silently, they employed small underwater paddles or wore waterproof gloves made from seal skin and seal oil to trap in </a:t>
            </a:r>
            <a:r>
              <a:rPr lang="en-US" sz="1800" dirty="0" smtClean="0"/>
              <a:t>heat” </a:t>
            </a:r>
            <a:endParaRPr lang="en-US" sz="1800" u="sng" dirty="0"/>
          </a:p>
        </p:txBody>
      </p:sp>
      <p:pic>
        <p:nvPicPr>
          <p:cNvPr id="4" name="Content Placeholder 3" descr="Grandpa and Jack Ellis 01.jpg"/>
          <p:cNvPicPr>
            <a:picLocks noGrp="1" noChangeAspect="1"/>
          </p:cNvPicPr>
          <p:nvPr>
            <p:ph idx="1"/>
          </p:nvPr>
        </p:nvPicPr>
        <p:blipFill>
          <a:blip r:embed="rId2">
            <a:extLst>
              <a:ext uri="{28A0092B-C50C-407E-A947-70E740481C1C}">
                <a14:useLocalDpi xmlns:a14="http://schemas.microsoft.com/office/drawing/2010/main" xmlns="" val="0"/>
              </a:ext>
            </a:extLst>
          </a:blip>
          <a:srcRect t="25487" b="25487"/>
          <a:stretch>
            <a:fillRect/>
          </a:stretch>
        </p:blipFill>
        <p:spPr>
          <a:xfrm>
            <a:off x="259269" y="2949158"/>
            <a:ext cx="5027550" cy="2764959"/>
          </a:xfrm>
        </p:spPr>
      </p:pic>
      <p:sp>
        <p:nvSpPr>
          <p:cNvPr id="3" name="Footer Placeholder 2"/>
          <p:cNvSpPr>
            <a:spLocks noGrp="1"/>
          </p:cNvSpPr>
          <p:nvPr>
            <p:ph type="ftr" sz="quarter" idx="11"/>
          </p:nvPr>
        </p:nvSpPr>
        <p:spPr/>
        <p:txBody>
          <a:bodyPr/>
          <a:lstStyle/>
          <a:p>
            <a:r>
              <a:rPr lang="en-US" dirty="0" smtClean="0"/>
              <a:t>2014</a:t>
            </a:r>
            <a:endParaRPr lang="en-US" dirty="0"/>
          </a:p>
        </p:txBody>
      </p:sp>
      <p:sp>
        <p:nvSpPr>
          <p:cNvPr id="5" name="Slide Number Placeholder 4"/>
          <p:cNvSpPr>
            <a:spLocks noGrp="1"/>
          </p:cNvSpPr>
          <p:nvPr>
            <p:ph type="sldNum" sz="quarter" idx="12"/>
          </p:nvPr>
        </p:nvSpPr>
        <p:spPr/>
        <p:txBody>
          <a:bodyPr/>
          <a:lstStyle/>
          <a:p>
            <a:fld id="{38271902-776F-2A48-AE24-801B447B8CA8}" type="slidenum">
              <a:rPr lang="en-US" smtClean="0"/>
              <a:pPr/>
              <a:t>13</a:t>
            </a:fld>
            <a:endParaRPr lang="en-US"/>
          </a:p>
        </p:txBody>
      </p:sp>
      <p:pic>
        <p:nvPicPr>
          <p:cNvPr id="8" name="Picture Placeholder 5" descr="grandpa_glacier.jpg"/>
          <p:cNvPicPr>
            <a:picLocks noChangeAspect="1"/>
          </p:cNvPicPr>
          <p:nvPr/>
        </p:nvPicPr>
        <p:blipFill rotWithShape="1">
          <a:blip r:embed="rId3">
            <a:extLst>
              <a:ext uri="{28A0092B-C50C-407E-A947-70E740481C1C}">
                <a14:useLocalDpi xmlns:a14="http://schemas.microsoft.com/office/drawing/2010/main" xmlns="" val="0"/>
              </a:ext>
            </a:extLst>
          </a:blip>
          <a:srcRect t="7433" b="23895"/>
          <a:stretch/>
        </p:blipFill>
        <p:spPr>
          <a:xfrm>
            <a:off x="5014252" y="2949158"/>
            <a:ext cx="3435238" cy="3140353"/>
          </a:xfrm>
          <a:prstGeom prst="rect">
            <a:avLst/>
          </a:prstGeom>
        </p:spPr>
      </p:pic>
    </p:spTree>
    <p:extLst>
      <p:ext uri="{BB962C8B-B14F-4D97-AF65-F5344CB8AC3E}">
        <p14:creationId xmlns:p14="http://schemas.microsoft.com/office/powerpoint/2010/main" xmlns="" val="35814281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720" y="3986604"/>
            <a:ext cx="5486400" cy="566738"/>
          </a:xfrm>
        </p:spPr>
        <p:txBody>
          <a:bodyPr>
            <a:normAutofit fontScale="90000"/>
          </a:bodyPr>
          <a:lstStyle/>
          <a:p>
            <a:pPr algn="ctr"/>
            <a:r>
              <a:rPr lang="en-US" dirty="0" err="1" smtClean="0"/>
              <a:t>Goodi.ya</a:t>
            </a:r>
            <a:r>
              <a:rPr lang="en-US" dirty="0" smtClean="0"/>
              <a:t>́ - Traditional Yakutat seal hunting canoe (USNM 274,417, 76,276)</a:t>
            </a:r>
            <a:endParaRPr lang="en-US" dirty="0"/>
          </a:p>
        </p:txBody>
      </p:sp>
      <p:pic>
        <p:nvPicPr>
          <p:cNvPr id="5" name="Picture Placeholder 4" descr="Goo.diya.JPG"/>
          <p:cNvPicPr>
            <a:picLocks noGrp="1" noChangeAspect="1"/>
          </p:cNvPicPr>
          <p:nvPr>
            <p:ph type="pic" idx="1"/>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l="4445" t="-25" r="7185" b="-1693"/>
          <a:stretch/>
        </p:blipFill>
        <p:spPr>
          <a:xfrm>
            <a:off x="3001953" y="1493670"/>
            <a:ext cx="2760607" cy="2383181"/>
          </a:xfrm>
        </p:spPr>
      </p:pic>
      <p:sp>
        <p:nvSpPr>
          <p:cNvPr id="4" name="Text Placeholder 3"/>
          <p:cNvSpPr>
            <a:spLocks noGrp="1"/>
          </p:cNvSpPr>
          <p:nvPr>
            <p:ph type="body" sz="half" idx="2"/>
          </p:nvPr>
        </p:nvSpPr>
        <p:spPr>
          <a:xfrm>
            <a:off x="1635720" y="5080612"/>
            <a:ext cx="5642968" cy="841270"/>
          </a:xfrm>
          <a:solidFill>
            <a:schemeClr val="tx1"/>
          </a:solidFill>
        </p:spPr>
        <p:txBody>
          <a:bodyPr>
            <a:noAutofit/>
          </a:bodyPr>
          <a:lstStyle/>
          <a:p>
            <a:pPr algn="ctr"/>
            <a:r>
              <a:rPr lang="en-US" sz="1800" dirty="0" smtClean="0">
                <a:solidFill>
                  <a:schemeClr val="bg1"/>
                </a:solidFill>
              </a:rPr>
              <a:t>Double-ended, Prow is used in think ice, and the other end is used in ice free water</a:t>
            </a:r>
            <a:endParaRPr lang="en-US" sz="1800" dirty="0">
              <a:solidFill>
                <a:schemeClr val="bg1"/>
              </a:solidFill>
            </a:endParaRPr>
          </a:p>
        </p:txBody>
      </p:sp>
      <p:sp>
        <p:nvSpPr>
          <p:cNvPr id="6" name="TextBox 5"/>
          <p:cNvSpPr txBox="1"/>
          <p:nvPr/>
        </p:nvSpPr>
        <p:spPr>
          <a:xfrm>
            <a:off x="1868397" y="521852"/>
            <a:ext cx="5253723" cy="646331"/>
          </a:xfrm>
          <a:prstGeom prst="rect">
            <a:avLst/>
          </a:prstGeom>
          <a:noFill/>
        </p:spPr>
        <p:txBody>
          <a:bodyPr wrap="square" rtlCol="0">
            <a:spAutoFit/>
          </a:bodyPr>
          <a:lstStyle/>
          <a:p>
            <a:pPr algn="ctr"/>
            <a:r>
              <a:rPr lang="en-US" b="1" dirty="0"/>
              <a:t>How did the Tlingit adapt their hunting to the ice-flow conditions of tide-water glaciers?</a:t>
            </a:r>
          </a:p>
        </p:txBody>
      </p:sp>
    </p:spTree>
    <p:extLst>
      <p:ext uri="{BB962C8B-B14F-4D97-AF65-F5344CB8AC3E}">
        <p14:creationId xmlns:p14="http://schemas.microsoft.com/office/powerpoint/2010/main" xmlns="" val="1271793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600" dirty="0" smtClean="0"/>
              <a:t>Hunters had to be aware of weather, currents and ice in order to hunt in the ice. Hunters had to be knowledgeable on seal behavior.</a:t>
            </a:r>
            <a:br>
              <a:rPr lang="en-US" sz="1600" dirty="0" smtClean="0"/>
            </a:br>
            <a:r>
              <a:rPr lang="en-US" sz="1600" dirty="0" smtClean="0"/>
              <a:t>“</a:t>
            </a:r>
            <a:r>
              <a:rPr lang="en-US" sz="1600" dirty="0"/>
              <a:t>Today’s hunters travel in motorized skiffs and use small caliber, low-noise rounds to first pick off the “watcher” or sentry in a group of sleeping seals, and then continue hunting the rest of the unguarded group</a:t>
            </a:r>
            <a:r>
              <a:rPr lang="en-US" sz="1600" dirty="0" smtClean="0"/>
              <a:t>.” </a:t>
            </a:r>
            <a:endParaRPr lang="en-US" sz="1600" dirty="0"/>
          </a:p>
        </p:txBody>
      </p:sp>
      <p:pic>
        <p:nvPicPr>
          <p:cNvPr id="4" name="Content Placeholder 3" descr="272290_2037283366457_1075436499_2233164_360583_o.jpg"/>
          <p:cNvPicPr>
            <a:picLocks noGrp="1" noChangeAspect="1"/>
          </p:cNvPicPr>
          <p:nvPr>
            <p:ph idx="1"/>
          </p:nvPr>
        </p:nvPicPr>
        <p:blipFill>
          <a:blip r:embed="rId2">
            <a:extLst>
              <a:ext uri="{28A0092B-C50C-407E-A947-70E740481C1C}">
                <a14:useLocalDpi xmlns:a14="http://schemas.microsoft.com/office/drawing/2010/main" xmlns="" val="0"/>
              </a:ext>
            </a:extLst>
          </a:blip>
          <a:srcRect t="13336" b="13336"/>
          <a:stretch>
            <a:fillRect/>
          </a:stretch>
        </p:blipFill>
        <p:spPr>
          <a:xfrm>
            <a:off x="986118" y="2121647"/>
            <a:ext cx="7281449" cy="4004516"/>
          </a:xfrm>
        </p:spPr>
      </p:pic>
      <p:sp>
        <p:nvSpPr>
          <p:cNvPr id="3" name="Footer Placeholder 2"/>
          <p:cNvSpPr>
            <a:spLocks noGrp="1"/>
          </p:cNvSpPr>
          <p:nvPr>
            <p:ph type="ftr" sz="quarter" idx="11"/>
          </p:nvPr>
        </p:nvSpPr>
        <p:spPr/>
        <p:txBody>
          <a:bodyPr/>
          <a:lstStyle/>
          <a:p>
            <a:r>
              <a:rPr lang="en-US" dirty="0" smtClean="0"/>
              <a:t>2014</a:t>
            </a:r>
            <a:endParaRPr lang="en-US" dirty="0"/>
          </a:p>
        </p:txBody>
      </p:sp>
      <p:sp>
        <p:nvSpPr>
          <p:cNvPr id="5" name="Slide Number Placeholder 4"/>
          <p:cNvSpPr>
            <a:spLocks noGrp="1"/>
          </p:cNvSpPr>
          <p:nvPr>
            <p:ph type="sldNum" sz="quarter" idx="12"/>
          </p:nvPr>
        </p:nvSpPr>
        <p:spPr/>
        <p:txBody>
          <a:bodyPr/>
          <a:lstStyle/>
          <a:p>
            <a:fld id="{38271902-776F-2A48-AE24-801B447B8CA8}" type="slidenum">
              <a:rPr lang="en-US" smtClean="0"/>
              <a:pPr/>
              <a:t>15</a:t>
            </a:fld>
            <a:endParaRPr lang="en-US"/>
          </a:p>
        </p:txBody>
      </p:sp>
    </p:spTree>
    <p:extLst>
      <p:ext uri="{BB962C8B-B14F-4D97-AF65-F5344CB8AC3E}">
        <p14:creationId xmlns:p14="http://schemas.microsoft.com/office/powerpoint/2010/main" xmlns="" val="17057622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755" y="5884334"/>
            <a:ext cx="5486400" cy="566738"/>
          </a:xfrm>
        </p:spPr>
        <p:txBody>
          <a:bodyPr/>
          <a:lstStyle/>
          <a:p>
            <a:pPr algn="ctr"/>
            <a:r>
              <a:rPr lang="en-US" i="1" dirty="0" smtClean="0"/>
              <a:t>Understanding water and currents</a:t>
            </a:r>
            <a:endParaRPr lang="en-US" i="1" dirty="0"/>
          </a:p>
        </p:txBody>
      </p:sp>
      <p:pic>
        <p:nvPicPr>
          <p:cNvPr id="5" name="Picture Placeholder 4" descr="Scanned from a Tlingit Tribe Xerox001.pdf"/>
          <p:cNvPicPr>
            <a:picLocks noGrp="1" noChangeAspect="1"/>
          </p:cNvPicPr>
          <p:nvPr>
            <p:ph type="pic" idx="1"/>
          </p:nvPr>
        </p:nvPicPr>
        <p:blipFill>
          <a:blip r:embed="rId2">
            <a:extLst>
              <a:ext uri="{28A0092B-C50C-407E-A947-70E740481C1C}">
                <a14:useLocalDpi xmlns:a14="http://schemas.microsoft.com/office/drawing/2010/main" xmlns="" val="0"/>
              </a:ext>
            </a:extLst>
          </a:blip>
          <a:srcRect t="1471" b="1471"/>
          <a:stretch>
            <a:fillRect/>
          </a:stretch>
        </p:blipFill>
        <p:spPr>
          <a:xfrm rot="10800000">
            <a:off x="1306864" y="745066"/>
            <a:ext cx="6397801" cy="4798351"/>
          </a:xfrm>
        </p:spPr>
      </p:pic>
    </p:spTree>
    <p:extLst>
      <p:ext uri="{BB962C8B-B14F-4D97-AF65-F5344CB8AC3E}">
        <p14:creationId xmlns:p14="http://schemas.microsoft.com/office/powerpoint/2010/main" xmlns="" val="12904420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Spotting for seals</a:t>
            </a:r>
            <a:endParaRPr lang="en-US" dirty="0"/>
          </a:p>
        </p:txBody>
      </p:sp>
      <p:pic>
        <p:nvPicPr>
          <p:cNvPr id="4" name="Content Placeholder 3" descr="DSCF7084.JPG"/>
          <p:cNvPicPr>
            <a:picLocks noGrp="1" noChangeAspect="1"/>
          </p:cNvPicPr>
          <p:nvPr>
            <p:ph sz="half" idx="1"/>
          </p:nvPr>
        </p:nvPicPr>
        <p:blipFill>
          <a:blip r:embed="rId2">
            <a:extLst>
              <a:ext uri="{28A0092B-C50C-407E-A947-70E740481C1C}">
                <a14:useLocalDpi xmlns:a14="http://schemas.microsoft.com/office/drawing/2010/main" xmlns="" val="0"/>
              </a:ext>
            </a:extLst>
          </a:blip>
          <a:srcRect l="16538" r="16538"/>
          <a:stretch>
            <a:fillRect/>
          </a:stretch>
        </p:blipFill>
        <p:spPr>
          <a:xfrm>
            <a:off x="1237068" y="1600201"/>
            <a:ext cx="3258731" cy="3651982"/>
          </a:xfrm>
        </p:spPr>
      </p:pic>
      <p:pic>
        <p:nvPicPr>
          <p:cNvPr id="7" name="Content Placeholder 6" descr="DSCF7086.JPG"/>
          <p:cNvPicPr>
            <a:picLocks noGrp="1" noChangeAspect="1"/>
          </p:cNvPicPr>
          <p:nvPr>
            <p:ph sz="half" idx="2"/>
          </p:nvPr>
        </p:nvPicPr>
        <p:blipFill>
          <a:blip r:embed="rId3">
            <a:extLst>
              <a:ext uri="{28A0092B-C50C-407E-A947-70E740481C1C}">
                <a14:useLocalDpi xmlns:a14="http://schemas.microsoft.com/office/drawing/2010/main" xmlns="" val="0"/>
              </a:ext>
            </a:extLst>
          </a:blip>
          <a:srcRect l="16538" r="16538"/>
          <a:stretch>
            <a:fillRect/>
          </a:stretch>
        </p:blipFill>
        <p:spPr>
          <a:xfrm>
            <a:off x="5192510" y="3154697"/>
            <a:ext cx="2774213" cy="3108995"/>
          </a:xfrm>
        </p:spPr>
      </p:pic>
    </p:spTree>
    <p:extLst>
      <p:ext uri="{BB962C8B-B14F-4D97-AF65-F5344CB8AC3E}">
        <p14:creationId xmlns:p14="http://schemas.microsoft.com/office/powerpoint/2010/main" xmlns="" val="1128495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349" y="469666"/>
            <a:ext cx="6056923" cy="800334"/>
          </a:xfrm>
          <a:solidFill>
            <a:schemeClr val="tx1"/>
          </a:solidFill>
        </p:spPr>
        <p:txBody>
          <a:bodyPr>
            <a:normAutofit/>
          </a:bodyPr>
          <a:lstStyle/>
          <a:p>
            <a:pPr lvl="0" algn="ctr"/>
            <a:r>
              <a:rPr lang="en-US" dirty="0" smtClean="0">
                <a:solidFill>
                  <a:schemeClr val="bg1"/>
                </a:solidFill>
              </a:rPr>
              <a:t>Here my father George Ramos explains the correct way to shoot a seal</a:t>
            </a:r>
            <a:endParaRPr lang="en-US" dirty="0">
              <a:solidFill>
                <a:schemeClr val="bg1"/>
              </a:solidFill>
            </a:endParaRPr>
          </a:p>
        </p:txBody>
      </p:sp>
      <p:pic>
        <p:nvPicPr>
          <p:cNvPr id="3" name="DSCF7033.AVI">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522681" y="1389529"/>
            <a:ext cx="3722731" cy="2792049"/>
          </a:xfrm>
          <a:prstGeom prst="rect">
            <a:avLst/>
          </a:prstGeom>
        </p:spPr>
      </p:pic>
      <p:sp>
        <p:nvSpPr>
          <p:cNvPr id="4" name="TextBox 3"/>
          <p:cNvSpPr txBox="1"/>
          <p:nvPr/>
        </p:nvSpPr>
        <p:spPr>
          <a:xfrm>
            <a:off x="1882588" y="4781176"/>
            <a:ext cx="4762849" cy="1200329"/>
          </a:xfrm>
          <a:prstGeom prst="rect">
            <a:avLst/>
          </a:prstGeom>
          <a:noFill/>
        </p:spPr>
        <p:txBody>
          <a:bodyPr wrap="square" rtlCol="0">
            <a:spAutoFit/>
          </a:bodyPr>
          <a:lstStyle/>
          <a:p>
            <a:r>
              <a:rPr lang="en-US" dirty="0" smtClean="0"/>
              <a:t>“(the) seal throw his head back like that and the air comes out of his lung’s and he sinks. That is why you have to wait </a:t>
            </a:r>
            <a:r>
              <a:rPr lang="en-US" dirty="0"/>
              <a:t>until </a:t>
            </a:r>
            <a:r>
              <a:rPr lang="en-US" dirty="0" smtClean="0"/>
              <a:t>they look </a:t>
            </a:r>
            <a:r>
              <a:rPr lang="en-US" dirty="0"/>
              <a:t>away from </a:t>
            </a:r>
            <a:r>
              <a:rPr lang="en-US" dirty="0" smtClean="0"/>
              <a:t>you, hit him, and (it) pushes their head down”</a:t>
            </a:r>
            <a:endParaRPr lang="en-US" dirty="0"/>
          </a:p>
        </p:txBody>
      </p:sp>
      <p:sp>
        <p:nvSpPr>
          <p:cNvPr id="5" name="Footer Placeholder 4"/>
          <p:cNvSpPr>
            <a:spLocks noGrp="1"/>
          </p:cNvSpPr>
          <p:nvPr>
            <p:ph type="ftr" sz="quarter" idx="11"/>
          </p:nvPr>
        </p:nvSpPr>
        <p:spPr/>
        <p:txBody>
          <a:bodyPr/>
          <a:lstStyle/>
          <a:p>
            <a:r>
              <a:rPr lang="en-US" dirty="0" smtClean="0"/>
              <a:t>2014</a:t>
            </a:r>
            <a:endParaRPr lang="en-US" dirty="0"/>
          </a:p>
        </p:txBody>
      </p:sp>
      <p:sp>
        <p:nvSpPr>
          <p:cNvPr id="6" name="Slide Number Placeholder 5"/>
          <p:cNvSpPr>
            <a:spLocks noGrp="1"/>
          </p:cNvSpPr>
          <p:nvPr>
            <p:ph type="sldNum" sz="quarter" idx="12"/>
          </p:nvPr>
        </p:nvSpPr>
        <p:spPr/>
        <p:txBody>
          <a:bodyPr/>
          <a:lstStyle/>
          <a:p>
            <a:fld id="{38271902-776F-2A48-AE24-801B447B8CA8}" type="slidenum">
              <a:rPr lang="en-US" smtClean="0"/>
              <a:pPr/>
              <a:t>18</a:t>
            </a:fld>
            <a:endParaRPr lang="en-US"/>
          </a:p>
        </p:txBody>
      </p:sp>
    </p:spTree>
    <p:extLst>
      <p:ext uri="{BB962C8B-B14F-4D97-AF65-F5344CB8AC3E}">
        <p14:creationId xmlns:p14="http://schemas.microsoft.com/office/powerpoint/2010/main" xmlns="" val="10475871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Fleshing seals </a:t>
            </a:r>
            <a:endParaRPr lang="en-US" dirty="0"/>
          </a:p>
        </p:txBody>
      </p:sp>
      <p:pic>
        <p:nvPicPr>
          <p:cNvPr id="5" name="Content Placeholder 4" descr="DSCF7180.JPG"/>
          <p:cNvPicPr>
            <a:picLocks noGrp="1" noChangeAspect="1"/>
          </p:cNvPicPr>
          <p:nvPr>
            <p:ph sz="half" idx="1"/>
          </p:nvPr>
        </p:nvPicPr>
        <p:blipFill>
          <a:blip r:embed="rId2">
            <a:extLst>
              <a:ext uri="{28A0092B-C50C-407E-A947-70E740481C1C}">
                <a14:useLocalDpi xmlns:a14="http://schemas.microsoft.com/office/drawing/2010/main" xmlns="" val="0"/>
              </a:ext>
            </a:extLst>
          </a:blip>
          <a:srcRect l="16538" r="16538"/>
          <a:stretch>
            <a:fillRect/>
          </a:stretch>
        </p:blipFill>
        <p:spPr>
          <a:xfrm>
            <a:off x="688120" y="1600200"/>
            <a:ext cx="2973604" cy="3332447"/>
          </a:xfrm>
        </p:spPr>
      </p:pic>
      <p:pic>
        <p:nvPicPr>
          <p:cNvPr id="6" name="Content Placeholder 5" descr="DSCF7187.JPG"/>
          <p:cNvPicPr>
            <a:picLocks noGrp="1" noChangeAspect="1"/>
          </p:cNvPicPr>
          <p:nvPr>
            <p:ph sz="half" idx="2"/>
          </p:nvPr>
        </p:nvPicPr>
        <p:blipFill>
          <a:blip r:embed="rId3">
            <a:extLst>
              <a:ext uri="{28A0092B-C50C-407E-A947-70E740481C1C}">
                <a14:useLocalDpi xmlns:a14="http://schemas.microsoft.com/office/drawing/2010/main" xmlns="" val="0"/>
              </a:ext>
            </a:extLst>
          </a:blip>
          <a:srcRect l="16538" r="16538"/>
          <a:stretch>
            <a:fillRect/>
          </a:stretch>
        </p:blipFill>
        <p:spPr>
          <a:xfrm>
            <a:off x="5291476" y="2589929"/>
            <a:ext cx="2870127" cy="3216483"/>
          </a:xfrm>
        </p:spPr>
      </p:pic>
    </p:spTree>
    <p:extLst>
      <p:ext uri="{BB962C8B-B14F-4D97-AF65-F5344CB8AC3E}">
        <p14:creationId xmlns:p14="http://schemas.microsoft.com/office/powerpoint/2010/main" xmlns="" val="293681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862479"/>
          </a:xfrm>
        </p:spPr>
        <p:txBody>
          <a:bodyPr>
            <a:normAutofit/>
          </a:bodyPr>
          <a:lstStyle/>
          <a:p>
            <a:pPr algn="ctr"/>
            <a:r>
              <a:rPr lang="en-US" sz="2400" dirty="0" smtClean="0"/>
              <a:t>Harbor Seals -</a:t>
            </a:r>
            <a:r>
              <a:rPr lang="en-US" sz="2400" dirty="0" err="1" smtClean="0"/>
              <a:t>Tsaa</a:t>
            </a:r>
            <a:endParaRPr lang="en-US" sz="2400" dirty="0"/>
          </a:p>
        </p:txBody>
      </p:sp>
      <p:pic>
        <p:nvPicPr>
          <p:cNvPr id="5122" name="Picture 2" descr="Enviro01"/>
          <p:cNvPicPr>
            <a:picLocks noGrp="1" noChangeAspect="1" noChangeArrowheads="1"/>
          </p:cNvPicPr>
          <p:nvPr>
            <p:ph idx="1"/>
          </p:nvPr>
        </p:nvPicPr>
        <p:blipFill>
          <a:blip r:embed="rId2" cstate="screen">
            <a:extLst>
              <a:ext uri="{28A0092B-C50C-407E-A947-70E740481C1C}">
                <a14:useLocalDpi xmlns:a14="http://schemas.microsoft.com/office/drawing/2010/main" xmlns=""/>
              </a:ext>
            </a:extLst>
          </a:blip>
          <a:srcRect t="-17596" b="-17596"/>
          <a:stretch>
            <a:fillRect/>
          </a:stretch>
        </p:blipFill>
        <p:spPr/>
      </p:pic>
      <p:sp>
        <p:nvSpPr>
          <p:cNvPr id="6" name="Text Placeholder 5"/>
          <p:cNvSpPr>
            <a:spLocks noGrp="1"/>
          </p:cNvSpPr>
          <p:nvPr>
            <p:ph type="body" sz="half" idx="2"/>
          </p:nvPr>
        </p:nvSpPr>
        <p:spPr/>
        <p:txBody>
          <a:bodyPr>
            <a:normAutofit/>
          </a:bodyPr>
          <a:lstStyle/>
          <a:p>
            <a:r>
              <a:rPr lang="en-US" dirty="0" smtClean="0"/>
              <a:t>	</a:t>
            </a:r>
            <a:r>
              <a:rPr lang="en-US" sz="1800" dirty="0" smtClean="0"/>
              <a:t>Harbor </a:t>
            </a:r>
            <a:r>
              <a:rPr lang="en-US" sz="1800" dirty="0"/>
              <a:t>S</a:t>
            </a:r>
            <a:r>
              <a:rPr lang="en-US" sz="1800" dirty="0" smtClean="0"/>
              <a:t>eals </a:t>
            </a:r>
            <a:r>
              <a:rPr lang="en-US" sz="1800" dirty="0"/>
              <a:t>are an important </a:t>
            </a:r>
            <a:r>
              <a:rPr lang="en-US" sz="1800" dirty="0" smtClean="0"/>
              <a:t>marine and cultural </a:t>
            </a:r>
            <a:r>
              <a:rPr lang="en-US" sz="1800" dirty="0"/>
              <a:t>resource for Alaska </a:t>
            </a:r>
            <a:r>
              <a:rPr lang="en-US" sz="1800" dirty="0" smtClean="0"/>
              <a:t>Natives </a:t>
            </a:r>
            <a:r>
              <a:rPr lang="en-US" sz="1800" dirty="0"/>
              <a:t>and are apex-level </a:t>
            </a:r>
            <a:r>
              <a:rPr lang="en-US" sz="1800" dirty="0" smtClean="0"/>
              <a:t>predator</a:t>
            </a:r>
          </a:p>
          <a:p>
            <a:r>
              <a:rPr lang="en-US" sz="1800" dirty="0" smtClean="0"/>
              <a:t>	In </a:t>
            </a:r>
            <a:r>
              <a:rPr lang="en-US" sz="1800" dirty="0"/>
              <a:t>2008 an estimated 1,462 Harbor seals were taken in Alaska for subsistence purpose (ADFG</a:t>
            </a:r>
            <a:r>
              <a:rPr lang="en-US" sz="1800" dirty="0" smtClean="0"/>
              <a:t>).</a:t>
            </a:r>
          </a:p>
          <a:p>
            <a:r>
              <a:rPr lang="en-US" sz="1800" dirty="0"/>
              <a:t>	</a:t>
            </a:r>
            <a:r>
              <a:rPr lang="en-US" sz="1800" dirty="0" smtClean="0"/>
              <a:t>Yakutat ranks first in the harvest of Harbor Seals in Southeast Alaska. My 2001 Yakutat Subsistence survey found 262 Harbor Seals were harvested, 36% of the Native household harvested seals and 78% used seals.</a:t>
            </a:r>
          </a:p>
        </p:txBody>
      </p:sp>
      <p:sp>
        <p:nvSpPr>
          <p:cNvPr id="2" name="Footer Placeholder 1"/>
          <p:cNvSpPr>
            <a:spLocks noGrp="1"/>
          </p:cNvSpPr>
          <p:nvPr>
            <p:ph type="ftr" sz="quarter" idx="11"/>
          </p:nvPr>
        </p:nvSpPr>
        <p:spPr/>
        <p:txBody>
          <a:bodyPr/>
          <a:lstStyle/>
          <a:p>
            <a:pPr>
              <a:defRPr/>
            </a:pPr>
            <a:r>
              <a:rPr lang="en-US" dirty="0" smtClean="0"/>
              <a:t>2014</a:t>
            </a:r>
            <a:endParaRPr lang="en-US" dirty="0"/>
          </a:p>
        </p:txBody>
      </p:sp>
      <p:sp>
        <p:nvSpPr>
          <p:cNvPr id="3" name="Slide Number Placeholder 2"/>
          <p:cNvSpPr>
            <a:spLocks noGrp="1"/>
          </p:cNvSpPr>
          <p:nvPr>
            <p:ph type="sldNum" sz="quarter" idx="12"/>
          </p:nvPr>
        </p:nvSpPr>
        <p:spPr/>
        <p:txBody>
          <a:bodyPr/>
          <a:lstStyle/>
          <a:p>
            <a:pPr>
              <a:defRPr/>
            </a:pPr>
            <a:fld id="{9E7BD808-BF83-44EB-8E0A-2875337577A1}" type="slidenum">
              <a:rPr lang="en-US" smtClean="0"/>
              <a:pPr>
                <a:defRPr/>
              </a:pPr>
              <a:t>2</a:t>
            </a:fld>
            <a:endParaRPr lang="en-US"/>
          </a:p>
        </p:txBody>
      </p:sp>
    </p:spTree>
    <p:extLst>
      <p:ext uri="{BB962C8B-B14F-4D97-AF65-F5344CB8AC3E}">
        <p14:creationId xmlns:p14="http://schemas.microsoft.com/office/powerpoint/2010/main" xmlns="" val="4144482309"/>
      </p:ext>
    </p:extLst>
  </p:cSld>
  <p:clrMapOvr>
    <a:masterClrMapping/>
  </p:clrMapOvr>
  <p:transition spd="med">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Harvesting Sea Gull Eggs</a:t>
            </a:r>
            <a:endParaRPr lang="en-US" dirty="0"/>
          </a:p>
        </p:txBody>
      </p:sp>
      <p:pic>
        <p:nvPicPr>
          <p:cNvPr id="4" name="Content Placeholder 3" descr="DSCF7158.JPG"/>
          <p:cNvPicPr>
            <a:picLocks noGrp="1" noChangeAspect="1"/>
          </p:cNvPicPr>
          <p:nvPr>
            <p:ph sz="half" idx="1"/>
          </p:nvPr>
        </p:nvPicPr>
        <p:blipFill>
          <a:blip r:embed="rId2">
            <a:extLst>
              <a:ext uri="{28A0092B-C50C-407E-A947-70E740481C1C}">
                <a14:useLocalDpi xmlns:a14="http://schemas.microsoft.com/office/drawing/2010/main" xmlns="" val="0"/>
              </a:ext>
            </a:extLst>
          </a:blip>
          <a:srcRect l="16538" r="16538"/>
          <a:stretch>
            <a:fillRect/>
          </a:stretch>
        </p:blipFill>
        <p:spPr>
          <a:xfrm>
            <a:off x="1050993" y="1616697"/>
            <a:ext cx="3171535" cy="3554264"/>
          </a:xfrm>
        </p:spPr>
      </p:pic>
      <p:pic>
        <p:nvPicPr>
          <p:cNvPr id="7" name="Content Placeholder 6" descr="DSCF7159.JPG"/>
          <p:cNvPicPr>
            <a:picLocks noGrp="1" noChangeAspect="1"/>
          </p:cNvPicPr>
          <p:nvPr>
            <p:ph sz="half" idx="2"/>
          </p:nvPr>
        </p:nvPicPr>
        <p:blipFill>
          <a:blip r:embed="rId3">
            <a:extLst>
              <a:ext uri="{28A0092B-C50C-407E-A947-70E740481C1C}">
                <a14:useLocalDpi xmlns:a14="http://schemas.microsoft.com/office/drawing/2010/main" xmlns="" val="0"/>
              </a:ext>
            </a:extLst>
          </a:blip>
          <a:srcRect l="16538" r="16538"/>
          <a:stretch>
            <a:fillRect/>
          </a:stretch>
        </p:blipFill>
        <p:spPr>
          <a:xfrm>
            <a:off x="5560670" y="2622783"/>
            <a:ext cx="3126130" cy="3503380"/>
          </a:xfrm>
        </p:spPr>
      </p:pic>
    </p:spTree>
    <p:extLst>
      <p:ext uri="{BB962C8B-B14F-4D97-AF65-F5344CB8AC3E}">
        <p14:creationId xmlns:p14="http://schemas.microsoft.com/office/powerpoint/2010/main" xmlns="" val="10325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Seal skin </a:t>
            </a:r>
            <a:r>
              <a:rPr lang="en-US" dirty="0" err="1" smtClean="0"/>
              <a:t>mocassin</a:t>
            </a:r>
            <a:endParaRPr lang="en-US" dirty="0"/>
          </a:p>
        </p:txBody>
      </p:sp>
      <p:pic>
        <p:nvPicPr>
          <p:cNvPr id="8" name="Picture Placeholder 7" descr="12180998_3_l.jpg"/>
          <p:cNvPicPr>
            <a:picLocks noGrp="1" noChangeAspect="1"/>
          </p:cNvPicPr>
          <p:nvPr>
            <p:ph type="pic" idx="1"/>
          </p:nvPr>
        </p:nvPicPr>
        <p:blipFill>
          <a:blip r:embed="rId2">
            <a:extLst>
              <a:ext uri="{28A0092B-C50C-407E-A947-70E740481C1C}">
                <a14:useLocalDpi xmlns:a14="http://schemas.microsoft.com/office/drawing/2010/main" xmlns="" val="0"/>
              </a:ext>
            </a:extLst>
          </a:blip>
          <a:srcRect/>
          <a:stretch>
            <a:fillRect/>
          </a:stretch>
        </p:blipFill>
        <p:spPr/>
      </p:pic>
      <p:sp>
        <p:nvSpPr>
          <p:cNvPr id="7" name="Text Placeholder 6"/>
          <p:cNvSpPr>
            <a:spLocks noGrp="1"/>
          </p:cNvSpPr>
          <p:nvPr>
            <p:ph type="body" sz="half" idx="2"/>
          </p:nvPr>
        </p:nvSpPr>
        <p:spPr/>
        <p:txBody>
          <a:bodyPr/>
          <a:lstStyle/>
          <a:p>
            <a:r>
              <a:rPr lang="en-US" dirty="0" smtClean="0"/>
              <a:t>Part of the money economy. </a:t>
            </a:r>
            <a:endParaRPr lang="en-US" dirty="0"/>
          </a:p>
        </p:txBody>
      </p:sp>
    </p:spTree>
    <p:extLst>
      <p:ext uri="{BB962C8B-B14F-4D97-AF65-F5344CB8AC3E}">
        <p14:creationId xmlns:p14="http://schemas.microsoft.com/office/powerpoint/2010/main" xmlns="" val="38669096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ubbardFamily.jpg"/>
          <p:cNvPicPr>
            <a:picLocks noGrp="1" noChangeAspect="1"/>
          </p:cNvPicPr>
          <p:nvPr>
            <p:ph type="pic" idx="1"/>
          </p:nvPr>
        </p:nvPicPr>
        <p:blipFill>
          <a:blip r:embed="rId2" cstate="screen">
            <a:extLst>
              <a:ext uri="{28A0092B-C50C-407E-A947-70E740481C1C}">
                <a14:useLocalDpi xmlns:a14="http://schemas.microsoft.com/office/drawing/2010/main" xmlns=""/>
              </a:ext>
            </a:extLst>
          </a:blip>
          <a:srcRect/>
          <a:stretch>
            <a:fillRect/>
          </a:stretch>
        </p:blipFill>
        <p:spPr>
          <a:xfrm>
            <a:off x="1844394" y="896144"/>
            <a:ext cx="4708806" cy="3531605"/>
          </a:xfrm>
        </p:spPr>
      </p:pic>
      <p:sp>
        <p:nvSpPr>
          <p:cNvPr id="3" name="Text Placeholder 2"/>
          <p:cNvSpPr>
            <a:spLocks noGrp="1"/>
          </p:cNvSpPr>
          <p:nvPr>
            <p:ph type="body" sz="half" idx="2"/>
          </p:nvPr>
        </p:nvSpPr>
        <p:spPr>
          <a:xfrm>
            <a:off x="1792288" y="4427749"/>
            <a:ext cx="5486400" cy="2293726"/>
          </a:xfrm>
        </p:spPr>
        <p:txBody>
          <a:bodyPr/>
          <a:lstStyle/>
          <a:p>
            <a:r>
              <a:rPr lang="en-US" dirty="0" smtClean="0"/>
              <a:t>Here is my family in the Summer of 2013, from left to right is my son Kai, my mother Chewshaa, me, my niece Nirvana and my father George. </a:t>
            </a:r>
          </a:p>
          <a:p>
            <a:endParaRPr lang="en-US" dirty="0"/>
          </a:p>
          <a:p>
            <a:pPr marL="285750" indent="-285750">
              <a:buFont typeface="Arial"/>
              <a:buChar char="•"/>
            </a:pPr>
            <a:r>
              <a:rPr lang="en-US" dirty="0" smtClean="0"/>
              <a:t>Community Facilitator/Tribal Liaison</a:t>
            </a:r>
          </a:p>
          <a:p>
            <a:pPr marL="285750" indent="-285750">
              <a:buFont typeface="Arial"/>
              <a:buChar char="•"/>
            </a:pPr>
            <a:r>
              <a:rPr lang="en-US" dirty="0" smtClean="0"/>
              <a:t>Understanding the local community, and environment</a:t>
            </a:r>
          </a:p>
          <a:p>
            <a:pPr marL="285750" indent="-285750">
              <a:buFont typeface="Arial"/>
              <a:buChar char="•"/>
            </a:pPr>
            <a:r>
              <a:rPr lang="en-US" dirty="0" smtClean="0"/>
              <a:t>Family Support</a:t>
            </a:r>
          </a:p>
          <a:p>
            <a:pPr marL="285750" indent="-285750">
              <a:buFont typeface="Arial"/>
              <a:buChar char="•"/>
            </a:pPr>
            <a:r>
              <a:rPr lang="en-US" dirty="0" smtClean="0"/>
              <a:t>Community and Tribal Accountability</a:t>
            </a:r>
            <a:endParaRPr lang="en-US" dirty="0"/>
          </a:p>
        </p:txBody>
      </p:sp>
      <p:sp>
        <p:nvSpPr>
          <p:cNvPr id="4" name="Footer Placeholder 3"/>
          <p:cNvSpPr>
            <a:spLocks noGrp="1"/>
          </p:cNvSpPr>
          <p:nvPr>
            <p:ph type="ftr" sz="quarter" idx="11"/>
          </p:nvPr>
        </p:nvSpPr>
        <p:spPr/>
        <p:txBody>
          <a:bodyPr/>
          <a:lstStyle/>
          <a:p>
            <a:r>
              <a:rPr lang="en-US" smtClean="0"/>
              <a:t>2014 Alaska Native Studies Conference</a:t>
            </a:r>
            <a:endParaRPr lang="en-US"/>
          </a:p>
        </p:txBody>
      </p:sp>
      <p:sp>
        <p:nvSpPr>
          <p:cNvPr id="6" name="Slide Number Placeholder 5"/>
          <p:cNvSpPr>
            <a:spLocks noGrp="1"/>
          </p:cNvSpPr>
          <p:nvPr>
            <p:ph type="sldNum" sz="quarter" idx="12"/>
          </p:nvPr>
        </p:nvSpPr>
        <p:spPr/>
        <p:txBody>
          <a:bodyPr/>
          <a:lstStyle/>
          <a:p>
            <a:fld id="{38271902-776F-2A48-AE24-801B447B8CA8}" type="slidenum">
              <a:rPr lang="en-US" smtClean="0"/>
              <a:pPr/>
              <a:t>22</a:t>
            </a:fld>
            <a:endParaRPr lang="en-US"/>
          </a:p>
        </p:txBody>
      </p:sp>
      <p:sp>
        <p:nvSpPr>
          <p:cNvPr id="7" name="Title 6"/>
          <p:cNvSpPr>
            <a:spLocks noGrp="1"/>
          </p:cNvSpPr>
          <p:nvPr>
            <p:ph type="title"/>
          </p:nvPr>
        </p:nvSpPr>
        <p:spPr>
          <a:xfrm>
            <a:off x="1598053" y="329406"/>
            <a:ext cx="5486400" cy="566738"/>
          </a:xfrm>
        </p:spPr>
        <p:txBody>
          <a:bodyPr/>
          <a:lstStyle/>
          <a:p>
            <a:pPr algn="ctr"/>
            <a:r>
              <a:rPr lang="en-US" dirty="0" smtClean="0"/>
              <a:t>Beyond Researcher</a:t>
            </a:r>
            <a:endParaRPr lang="en-US" dirty="0"/>
          </a:p>
        </p:txBody>
      </p:sp>
    </p:spTree>
    <p:extLst>
      <p:ext uri="{BB962C8B-B14F-4D97-AF65-F5344CB8AC3E}">
        <p14:creationId xmlns:p14="http://schemas.microsoft.com/office/powerpoint/2010/main" xmlns="" val="3040608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92288" y="222902"/>
            <a:ext cx="5486400" cy="566738"/>
          </a:xfrm>
        </p:spPr>
        <p:txBody>
          <a:bodyPr>
            <a:noAutofit/>
          </a:bodyPr>
          <a:lstStyle/>
          <a:p>
            <a:pPr algn="ctr"/>
            <a:r>
              <a:rPr lang="en-US" sz="3200" dirty="0" smtClean="0"/>
              <a:t>Sharing results</a:t>
            </a:r>
            <a:endParaRPr lang="en-US" sz="3200" dirty="0"/>
          </a:p>
        </p:txBody>
      </p:sp>
      <p:sp>
        <p:nvSpPr>
          <p:cNvPr id="11" name="Picture Placeholder 10"/>
          <p:cNvSpPr>
            <a:spLocks noGrp="1"/>
          </p:cNvSpPr>
          <p:nvPr>
            <p:ph type="pic" idx="1"/>
          </p:nvPr>
        </p:nvSpPr>
        <p:spPr>
          <a:xfrm>
            <a:off x="2136588" y="606212"/>
            <a:ext cx="4416612" cy="3084259"/>
          </a:xfrm>
        </p:spPr>
      </p:sp>
      <p:sp>
        <p:nvSpPr>
          <p:cNvPr id="8" name="Content Placeholder 7"/>
          <p:cNvSpPr>
            <a:spLocks noGrp="1"/>
          </p:cNvSpPr>
          <p:nvPr>
            <p:ph type="body" sz="half" idx="2"/>
          </p:nvPr>
        </p:nvSpPr>
        <p:spPr>
          <a:xfrm>
            <a:off x="1792288" y="4766235"/>
            <a:ext cx="5486400" cy="1405965"/>
          </a:xfrm>
        </p:spPr>
        <p:txBody>
          <a:bodyPr>
            <a:normAutofit fontScale="85000" lnSpcReduction="20000"/>
          </a:bodyPr>
          <a:lstStyle/>
          <a:p>
            <a:r>
              <a:rPr lang="en-US" sz="1800" dirty="0"/>
              <a:t>Seal hunting Video</a:t>
            </a:r>
            <a:br>
              <a:rPr lang="en-US" sz="1800" dirty="0"/>
            </a:br>
            <a:r>
              <a:rPr lang="pt-BR" sz="1800" dirty="0">
                <a:hlinkClick r:id="rId2"/>
              </a:rPr>
              <a:t>https://vimeo.com/41007415</a:t>
            </a:r>
            <a:endParaRPr lang="pt-BR" sz="1800" dirty="0"/>
          </a:p>
          <a:p>
            <a:r>
              <a:rPr lang="en-US" sz="1800" dirty="0"/>
              <a:t>The Glaciers' Eternal Gift: Traditional Ice Floe Sealing at Yakutat </a:t>
            </a:r>
            <a:r>
              <a:rPr lang="pt-BR" sz="1800" dirty="0">
                <a:hlinkClick r:id="rId3"/>
              </a:rPr>
              <a:t>http://vimeo.com/</a:t>
            </a:r>
            <a:r>
              <a:rPr lang="pt-BR" sz="1800" dirty="0" smtClean="0">
                <a:hlinkClick r:id="rId3"/>
              </a:rPr>
              <a:t>84835688</a:t>
            </a:r>
            <a:endParaRPr lang="pt-BR" sz="1800" dirty="0" smtClean="0"/>
          </a:p>
          <a:p>
            <a:r>
              <a:rPr lang="pt-BR" sz="1800" dirty="0" smtClean="0"/>
              <a:t>Sealaska Corporation </a:t>
            </a:r>
            <a:r>
              <a:rPr lang="pt-BR" sz="1800" dirty="0" err="1" smtClean="0"/>
              <a:t>and</a:t>
            </a:r>
            <a:r>
              <a:rPr lang="pt-BR" sz="1800" dirty="0" smtClean="0"/>
              <a:t> YTT-  curriculum </a:t>
            </a:r>
            <a:r>
              <a:rPr lang="pt-BR" sz="1800" dirty="0" err="1" smtClean="0"/>
              <a:t>and</a:t>
            </a:r>
            <a:r>
              <a:rPr lang="pt-BR" sz="1800" dirty="0" smtClean="0"/>
              <a:t> </a:t>
            </a:r>
            <a:r>
              <a:rPr lang="pt-BR" sz="1800" dirty="0" err="1" smtClean="0"/>
              <a:t>documentary</a:t>
            </a:r>
            <a:endParaRPr lang="pt-BR" sz="1800" dirty="0" smtClean="0"/>
          </a:p>
          <a:p>
            <a:r>
              <a:rPr lang="pt-BR" sz="1800" dirty="0" err="1" smtClean="0"/>
              <a:t>First</a:t>
            </a:r>
            <a:r>
              <a:rPr lang="pt-BR" sz="1800" dirty="0" smtClean="0"/>
              <a:t> </a:t>
            </a:r>
            <a:r>
              <a:rPr lang="pt-BR" sz="1800" dirty="0" err="1" smtClean="0"/>
              <a:t>Alaskan’s</a:t>
            </a:r>
            <a:r>
              <a:rPr lang="pt-BR" sz="1800" dirty="0" smtClean="0"/>
              <a:t> Magazine </a:t>
            </a:r>
          </a:p>
          <a:p>
            <a:endParaRPr lang="en-US" sz="1800" dirty="0"/>
          </a:p>
          <a:p>
            <a:endParaRPr lang="en-US" dirty="0"/>
          </a:p>
        </p:txBody>
      </p:sp>
      <p:sp>
        <p:nvSpPr>
          <p:cNvPr id="5" name="Footer Placeholder 4"/>
          <p:cNvSpPr>
            <a:spLocks noGrp="1"/>
          </p:cNvSpPr>
          <p:nvPr>
            <p:ph type="ftr" sz="quarter" idx="11"/>
          </p:nvPr>
        </p:nvSpPr>
        <p:spPr/>
        <p:txBody>
          <a:bodyPr/>
          <a:lstStyle/>
          <a:p>
            <a:r>
              <a:rPr lang="en-US" dirty="0" smtClean="0"/>
              <a:t>2014</a:t>
            </a:r>
            <a:endParaRPr lang="en-US" dirty="0"/>
          </a:p>
        </p:txBody>
      </p:sp>
      <p:sp>
        <p:nvSpPr>
          <p:cNvPr id="6" name="Slide Number Placeholder 5"/>
          <p:cNvSpPr>
            <a:spLocks noGrp="1"/>
          </p:cNvSpPr>
          <p:nvPr>
            <p:ph type="sldNum" sz="quarter" idx="12"/>
          </p:nvPr>
        </p:nvSpPr>
        <p:spPr/>
        <p:txBody>
          <a:bodyPr/>
          <a:lstStyle/>
          <a:p>
            <a:fld id="{38271902-776F-2A48-AE24-801B447B8CA8}" type="slidenum">
              <a:rPr lang="en-US" smtClean="0"/>
              <a:pPr/>
              <a:t>23</a:t>
            </a:fld>
            <a:endParaRPr lang="en-US"/>
          </a:p>
        </p:txBody>
      </p:sp>
      <p:pic>
        <p:nvPicPr>
          <p:cNvPr id="10" name="Picture 9" descr="Screenshot 2014-03-15 17.47.47.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36588" y="967956"/>
            <a:ext cx="4873159" cy="3634941"/>
          </a:xfrm>
          <a:prstGeom prst="rect">
            <a:avLst/>
          </a:prstGeom>
        </p:spPr>
      </p:pic>
    </p:spTree>
    <p:extLst>
      <p:ext uri="{BB962C8B-B14F-4D97-AF65-F5344CB8AC3E}">
        <p14:creationId xmlns:p14="http://schemas.microsoft.com/office/powerpoint/2010/main" xmlns="" val="2460770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Acknowledgements</a:t>
            </a:r>
            <a:endParaRPr lang="en-US" dirty="0"/>
          </a:p>
        </p:txBody>
      </p:sp>
      <p:sp>
        <p:nvSpPr>
          <p:cNvPr id="6" name="Content Placeholder 5"/>
          <p:cNvSpPr>
            <a:spLocks noGrp="1"/>
          </p:cNvSpPr>
          <p:nvPr>
            <p:ph idx="1"/>
          </p:nvPr>
        </p:nvSpPr>
        <p:spPr>
          <a:xfrm>
            <a:off x="457200" y="1225176"/>
            <a:ext cx="8229600" cy="4718425"/>
          </a:xfrm>
        </p:spPr>
        <p:txBody>
          <a:bodyPr>
            <a:normAutofit fontScale="77500" lnSpcReduction="20000"/>
          </a:bodyPr>
          <a:lstStyle/>
          <a:p>
            <a:r>
              <a:rPr lang="en-US" dirty="0"/>
              <a:t>F</a:t>
            </a:r>
            <a:r>
              <a:rPr lang="en-US" dirty="0" smtClean="0"/>
              <a:t>amily</a:t>
            </a:r>
          </a:p>
          <a:p>
            <a:r>
              <a:rPr lang="en-US" dirty="0" smtClean="0"/>
              <a:t>NSF Arctic Social Sciences Program</a:t>
            </a:r>
          </a:p>
          <a:p>
            <a:r>
              <a:rPr lang="en-US" dirty="0">
                <a:hlinkClick r:id="rId3"/>
              </a:rPr>
              <a:t>http://www.mnh.si.edu/arctic/html/Yakutat-seal-camps/</a:t>
            </a:r>
            <a:r>
              <a:rPr lang="en-US" dirty="0" smtClean="0">
                <a:hlinkClick r:id="rId3"/>
              </a:rPr>
              <a:t>index.html</a:t>
            </a:r>
            <a:endParaRPr lang="en-US" dirty="0" smtClean="0"/>
          </a:p>
          <a:p>
            <a:r>
              <a:rPr lang="en-US" dirty="0" smtClean="0"/>
              <a:t>Photos: Judith Ramos and Dr. Crowell</a:t>
            </a:r>
          </a:p>
          <a:p>
            <a:r>
              <a:rPr lang="en-US" dirty="0" smtClean="0"/>
              <a:t>Dr. </a:t>
            </a:r>
            <a:r>
              <a:rPr lang="en-US" dirty="0" err="1" smtClean="0"/>
              <a:t>Aron</a:t>
            </a:r>
            <a:r>
              <a:rPr lang="en-US" dirty="0" smtClean="0"/>
              <a:t> </a:t>
            </a:r>
            <a:r>
              <a:rPr lang="en-US" dirty="0"/>
              <a:t>Crowell </a:t>
            </a:r>
            <a:r>
              <a:rPr lang="en-US" dirty="0">
                <a:hlinkClick r:id="rId3"/>
              </a:rPr>
              <a:t>http://www.mnh.si.edu/arctic/html/Yakutat-seal-camps/</a:t>
            </a:r>
            <a:r>
              <a:rPr lang="en-US" dirty="0" smtClean="0">
                <a:hlinkClick r:id="rId3"/>
              </a:rPr>
              <a:t>index.html</a:t>
            </a:r>
            <a:endParaRPr lang="en-US" dirty="0" smtClean="0"/>
          </a:p>
          <a:p>
            <a:r>
              <a:rPr lang="en-US" dirty="0" smtClean="0"/>
              <a:t> Dr. Langdon UAA</a:t>
            </a:r>
            <a:endParaRPr lang="en-US" dirty="0"/>
          </a:p>
          <a:p>
            <a:r>
              <a:rPr lang="en-US" dirty="0" smtClean="0"/>
              <a:t>Yakutat Tlingit Tribe and Tribal Elders</a:t>
            </a:r>
          </a:p>
          <a:p>
            <a:r>
              <a:rPr lang="en-US" dirty="0" smtClean="0"/>
              <a:t>Yakutat US Tongass National Forest</a:t>
            </a:r>
          </a:p>
          <a:p>
            <a:r>
              <a:rPr lang="pt-BR" dirty="0" smtClean="0"/>
              <a:t>UAF </a:t>
            </a:r>
            <a:r>
              <a:rPr lang="pt-BR" dirty="0" err="1" smtClean="0"/>
              <a:t>Indigenous</a:t>
            </a:r>
            <a:r>
              <a:rPr lang="pt-BR" dirty="0" smtClean="0"/>
              <a:t> </a:t>
            </a:r>
            <a:r>
              <a:rPr lang="pt-BR" dirty="0" err="1" smtClean="0"/>
              <a:t>Studies</a:t>
            </a:r>
            <a:r>
              <a:rPr lang="pt-BR" dirty="0" smtClean="0"/>
              <a:t> </a:t>
            </a:r>
            <a:r>
              <a:rPr lang="pt-BR" dirty="0" err="1" smtClean="0"/>
              <a:t>Program</a:t>
            </a:r>
            <a:r>
              <a:rPr lang="pt-BR" dirty="0" smtClean="0"/>
              <a:t>, RAP, </a:t>
            </a:r>
            <a:r>
              <a:rPr lang="pt-BR" dirty="0" err="1"/>
              <a:t>m</a:t>
            </a:r>
            <a:r>
              <a:rPr lang="pt-BR" dirty="0" err="1" smtClean="0"/>
              <a:t>y</a:t>
            </a:r>
            <a:r>
              <a:rPr lang="pt-BR" dirty="0" smtClean="0"/>
              <a:t> </a:t>
            </a:r>
            <a:r>
              <a:rPr lang="pt-BR" dirty="0" err="1" smtClean="0"/>
              <a:t>Graduate</a:t>
            </a:r>
            <a:r>
              <a:rPr lang="pt-BR" dirty="0" smtClean="0"/>
              <a:t> </a:t>
            </a:r>
            <a:r>
              <a:rPr lang="pt-BR" dirty="0" err="1" smtClean="0"/>
              <a:t>Committee</a:t>
            </a:r>
            <a:r>
              <a:rPr lang="pt-BR" dirty="0" smtClean="0"/>
              <a:t> </a:t>
            </a:r>
            <a:r>
              <a:rPr lang="pt-BR" dirty="0" err="1" smtClean="0"/>
              <a:t>and</a:t>
            </a:r>
            <a:r>
              <a:rPr lang="pt-BR" dirty="0" smtClean="0"/>
              <a:t> DANSRD</a:t>
            </a:r>
          </a:p>
        </p:txBody>
      </p:sp>
      <p:sp>
        <p:nvSpPr>
          <p:cNvPr id="2" name="Footer Placeholder 1"/>
          <p:cNvSpPr>
            <a:spLocks noGrp="1"/>
          </p:cNvSpPr>
          <p:nvPr>
            <p:ph type="ftr" sz="quarter" idx="11"/>
          </p:nvPr>
        </p:nvSpPr>
        <p:spPr/>
        <p:txBody>
          <a:bodyPr/>
          <a:lstStyle/>
          <a:p>
            <a:r>
              <a:rPr lang="en-US" dirty="0" smtClean="0"/>
              <a:t>2014</a:t>
            </a:r>
            <a:endParaRPr lang="en-US" dirty="0"/>
          </a:p>
        </p:txBody>
      </p:sp>
      <p:sp>
        <p:nvSpPr>
          <p:cNvPr id="3" name="Slide Number Placeholder 2"/>
          <p:cNvSpPr>
            <a:spLocks noGrp="1"/>
          </p:cNvSpPr>
          <p:nvPr>
            <p:ph type="sldNum" sz="quarter" idx="12"/>
          </p:nvPr>
        </p:nvSpPr>
        <p:spPr/>
        <p:txBody>
          <a:bodyPr/>
          <a:lstStyle/>
          <a:p>
            <a:fld id="{38271902-776F-2A48-AE24-801B447B8CA8}" type="slidenum">
              <a:rPr lang="en-US" smtClean="0"/>
              <a:pPr/>
              <a:t>24</a:t>
            </a:fld>
            <a:endParaRPr lang="en-US"/>
          </a:p>
        </p:txBody>
      </p:sp>
    </p:spTree>
    <p:extLst>
      <p:ext uri="{BB962C8B-B14F-4D97-AF65-F5344CB8AC3E}">
        <p14:creationId xmlns:p14="http://schemas.microsoft.com/office/powerpoint/2010/main" xmlns="" val="438844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105647" y="343646"/>
            <a:ext cx="7352553" cy="1329766"/>
          </a:xfrm>
        </p:spPr>
        <p:txBody>
          <a:bodyPr>
            <a:normAutofit/>
          </a:bodyPr>
          <a:lstStyle/>
          <a:p>
            <a:r>
              <a:rPr lang="en-US" sz="2400" u="sng" dirty="0" smtClean="0"/>
              <a:t>“Sacred Relations” Story of People and Place</a:t>
            </a:r>
            <a:endParaRPr lang="en-US" sz="2400" dirty="0"/>
          </a:p>
        </p:txBody>
      </p:sp>
      <p:sp>
        <p:nvSpPr>
          <p:cNvPr id="51203" name="Rectangle 3"/>
          <p:cNvSpPr>
            <a:spLocks noGrp="1" noChangeArrowheads="1"/>
          </p:cNvSpPr>
          <p:nvPr>
            <p:ph type="body" sz="half" idx="2"/>
          </p:nvPr>
        </p:nvSpPr>
        <p:spPr>
          <a:xfrm>
            <a:off x="762000" y="3316942"/>
            <a:ext cx="7848600" cy="2704352"/>
          </a:xfrm>
        </p:spPr>
        <p:txBody>
          <a:bodyPr>
            <a:normAutofit/>
          </a:bodyPr>
          <a:lstStyle/>
          <a:p>
            <a:pPr algn="ctr">
              <a:buFont typeface="Wingdings" pitchFamily="2" charset="2"/>
              <a:buNone/>
            </a:pPr>
            <a:r>
              <a:rPr lang="en-US" sz="2400" dirty="0" smtClean="0"/>
              <a:t>	</a:t>
            </a:r>
            <a:r>
              <a:rPr lang="en-US" sz="2800" dirty="0" smtClean="0"/>
              <a:t>Honoring our connections to the mountains and glaciers of our area</a:t>
            </a:r>
          </a:p>
          <a:p>
            <a:pPr algn="ctr">
              <a:buFont typeface="Wingdings" pitchFamily="2" charset="2"/>
              <a:buNone/>
            </a:pPr>
            <a:r>
              <a:rPr lang="en-US" sz="2800" dirty="0"/>
              <a:t>	</a:t>
            </a:r>
            <a:r>
              <a:rPr lang="en-US" sz="2800" dirty="0" smtClean="0"/>
              <a:t>We believed that glaciers and mountains had spirits we called glacier spirits “</a:t>
            </a:r>
            <a:r>
              <a:rPr lang="en-US" sz="2800" dirty="0" err="1" smtClean="0"/>
              <a:t>Sit’tu</a:t>
            </a:r>
            <a:r>
              <a:rPr lang="en-US" sz="2800" dirty="0" smtClean="0"/>
              <a:t> Kwaani”.</a:t>
            </a:r>
            <a:r>
              <a:rPr lang="en-US" sz="1800" dirty="0"/>
              <a:t>	</a:t>
            </a:r>
            <a:endParaRPr lang="en-US" sz="1800" dirty="0" smtClean="0"/>
          </a:p>
        </p:txBody>
      </p:sp>
      <p:pic>
        <p:nvPicPr>
          <p:cNvPr id="51204" name="Picture 4" descr="U:\Users\ytt\jramos\My Pictures\mt_st_elias.jpg"/>
          <p:cNvPicPr>
            <a:picLocks noChangeAspect="1" noChangeArrowheads="1"/>
          </p:cNvPicPr>
          <p:nvPr/>
        </p:nvPicPr>
        <p:blipFill>
          <a:blip r:embed="rId2"/>
          <a:srcRect/>
          <a:stretch>
            <a:fillRect/>
          </a:stretch>
        </p:blipFill>
        <p:spPr bwMode="auto">
          <a:xfrm>
            <a:off x="1866900" y="1673412"/>
            <a:ext cx="2260600" cy="1572592"/>
          </a:xfrm>
          <a:prstGeom prst="rect">
            <a:avLst/>
          </a:prstGeom>
          <a:noFill/>
        </p:spPr>
      </p:pic>
      <p:pic>
        <p:nvPicPr>
          <p:cNvPr id="51205" name="Picture 5" descr="U:\Users\ytt\jramos\My Pictures\HubbardPERSplate1986.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4483976" y="1673412"/>
            <a:ext cx="3071647" cy="1560202"/>
          </a:xfrm>
          <a:prstGeom prst="rect">
            <a:avLst/>
          </a:prstGeom>
          <a:noFill/>
        </p:spPr>
      </p:pic>
      <p:sp>
        <p:nvSpPr>
          <p:cNvPr id="2" name="Footer Placeholder 1"/>
          <p:cNvSpPr>
            <a:spLocks noGrp="1"/>
          </p:cNvSpPr>
          <p:nvPr>
            <p:ph type="ftr" sz="quarter" idx="11"/>
          </p:nvPr>
        </p:nvSpPr>
        <p:spPr/>
        <p:txBody>
          <a:bodyPr/>
          <a:lstStyle/>
          <a:p>
            <a:pPr>
              <a:defRPr/>
            </a:pPr>
            <a:r>
              <a:rPr lang="en-US" dirty="0" smtClean="0"/>
              <a:t>2014</a:t>
            </a:r>
            <a:endParaRPr lang="en-US" dirty="0"/>
          </a:p>
        </p:txBody>
      </p:sp>
      <p:sp>
        <p:nvSpPr>
          <p:cNvPr id="3" name="Slide Number Placeholder 2"/>
          <p:cNvSpPr>
            <a:spLocks noGrp="1"/>
          </p:cNvSpPr>
          <p:nvPr>
            <p:ph type="sldNum" sz="quarter" idx="12"/>
          </p:nvPr>
        </p:nvSpPr>
        <p:spPr/>
        <p:txBody>
          <a:bodyPr/>
          <a:lstStyle/>
          <a:p>
            <a:pPr>
              <a:defRPr/>
            </a:pPr>
            <a:fld id="{9E7BD808-BF83-44EB-8E0A-2875337577A1}" type="slidenum">
              <a:rPr lang="en-US" smtClean="0"/>
              <a:pPr>
                <a:defRPr/>
              </a:pPr>
              <a:t>3</a:t>
            </a:fld>
            <a:endParaRPr lang="en-US"/>
          </a:p>
        </p:txBody>
      </p:sp>
    </p:spTree>
    <p:extLst>
      <p:ext uri="{BB962C8B-B14F-4D97-AF65-F5344CB8AC3E}">
        <p14:creationId xmlns:p14="http://schemas.microsoft.com/office/powerpoint/2010/main" xmlns="" val="423676925"/>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Blessing of Place and Maintaining </a:t>
            </a:r>
            <a:r>
              <a:rPr lang="en-US" dirty="0"/>
              <a:t>B</a:t>
            </a:r>
            <a:r>
              <a:rPr lang="en-US" dirty="0" smtClean="0"/>
              <a:t>alance</a:t>
            </a:r>
            <a:endParaRPr lang="en-US" dirty="0"/>
          </a:p>
        </p:txBody>
      </p:sp>
      <p:pic>
        <p:nvPicPr>
          <p:cNvPr id="7" name="Content Placeholder 6" descr="100_2331.JPG"/>
          <p:cNvPicPr>
            <a:picLocks noGrp="1" noChangeAspect="1"/>
          </p:cNvPicPr>
          <p:nvPr>
            <p:ph idx="1"/>
          </p:nvPr>
        </p:nvPicPr>
        <p:blipFill>
          <a:blip r:embed="rId2">
            <a:extLst>
              <a:ext uri="{28A0092B-C50C-407E-A947-70E740481C1C}">
                <a14:useLocalDpi xmlns:a14="http://schemas.microsoft.com/office/drawing/2010/main" xmlns="" val="0"/>
              </a:ext>
            </a:extLst>
          </a:blip>
          <a:srcRect t="1115" b="1115"/>
          <a:stretch>
            <a:fillRect/>
          </a:stretch>
        </p:blipFill>
        <p:spPr>
          <a:xfrm>
            <a:off x="729386" y="1600200"/>
            <a:ext cx="7957414" cy="4376271"/>
          </a:xfrm>
        </p:spPr>
      </p:pic>
      <p:sp>
        <p:nvSpPr>
          <p:cNvPr id="2" name="Footer Placeholder 1"/>
          <p:cNvSpPr>
            <a:spLocks noGrp="1"/>
          </p:cNvSpPr>
          <p:nvPr>
            <p:ph type="ftr" sz="quarter" idx="11"/>
          </p:nvPr>
        </p:nvSpPr>
        <p:spPr/>
        <p:txBody>
          <a:bodyPr/>
          <a:lstStyle/>
          <a:p>
            <a:r>
              <a:rPr lang="en-US" dirty="0" smtClean="0"/>
              <a:t>2014</a:t>
            </a:r>
            <a:endParaRPr lang="en-US" dirty="0"/>
          </a:p>
        </p:txBody>
      </p:sp>
      <p:sp>
        <p:nvSpPr>
          <p:cNvPr id="3" name="Slide Number Placeholder 2"/>
          <p:cNvSpPr>
            <a:spLocks noGrp="1"/>
          </p:cNvSpPr>
          <p:nvPr>
            <p:ph type="sldNum" sz="quarter" idx="12"/>
          </p:nvPr>
        </p:nvSpPr>
        <p:spPr/>
        <p:txBody>
          <a:bodyPr/>
          <a:lstStyle/>
          <a:p>
            <a:fld id="{38271902-776F-2A48-AE24-801B447B8CA8}" type="slidenum">
              <a:rPr lang="en-US" smtClean="0"/>
              <a:pPr/>
              <a:t>4</a:t>
            </a:fld>
            <a:endParaRPr lang="en-US"/>
          </a:p>
        </p:txBody>
      </p:sp>
    </p:spTree>
    <p:extLst>
      <p:ext uri="{BB962C8B-B14F-4D97-AF65-F5344CB8AC3E}">
        <p14:creationId xmlns:p14="http://schemas.microsoft.com/office/powerpoint/2010/main" xmlns="" val="2316392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0894" y="460188"/>
            <a:ext cx="8522634" cy="1018988"/>
          </a:xfrm>
        </p:spPr>
        <p:txBody>
          <a:bodyPr>
            <a:normAutofit fontScale="90000"/>
          </a:bodyPr>
          <a:lstStyle/>
          <a:p>
            <a:r>
              <a:rPr lang="en-US" sz="3600" u="sng" dirty="0" smtClean="0"/>
              <a:t>Oral tradition, Geological Change and Cosmology</a:t>
            </a:r>
            <a:r>
              <a:rPr lang="en-US" sz="3600" dirty="0"/>
              <a:t/>
            </a:r>
            <a:br>
              <a:rPr lang="en-US" sz="3600" dirty="0"/>
            </a:br>
            <a:r>
              <a:rPr lang="en-US" sz="1600" dirty="0">
                <a:latin typeface="Arial Black" pitchFamily="34" charset="0"/>
              </a:rPr>
              <a:t>Lingit </a:t>
            </a:r>
            <a:r>
              <a:rPr lang="en-US" sz="1600" dirty="0" err="1">
                <a:latin typeface="Arial Black" pitchFamily="34" charset="0"/>
              </a:rPr>
              <a:t>Aani</a:t>
            </a:r>
            <a:r>
              <a:rPr lang="en-US" sz="1600" dirty="0">
                <a:latin typeface="Arial Black" pitchFamily="34" charset="0"/>
              </a:rPr>
              <a:t> </a:t>
            </a:r>
            <a:r>
              <a:rPr lang="en-US" sz="1600" dirty="0" smtClean="0">
                <a:latin typeface="Arial Black" pitchFamily="34" charset="0"/>
              </a:rPr>
              <a:t>(our world) was </a:t>
            </a:r>
            <a:r>
              <a:rPr lang="en-US" sz="1600" dirty="0">
                <a:latin typeface="Arial Black" pitchFamily="34" charset="0"/>
              </a:rPr>
              <a:t>created by Yeil (Raven). Raven’s jealous uncle Dis (Moon) caused a great flood that “forced people into canoes and onto the tops of the highest mountains. A number of clan origin stories begins with this event</a:t>
            </a:r>
            <a:endParaRPr lang="en-US" sz="1600" dirty="0"/>
          </a:p>
        </p:txBody>
      </p:sp>
      <p:sp>
        <p:nvSpPr>
          <p:cNvPr id="17411" name="Rectangle 3"/>
          <p:cNvSpPr>
            <a:spLocks noGrp="1" noChangeArrowheads="1"/>
          </p:cNvSpPr>
          <p:nvPr>
            <p:ph type="body" sz="half" idx="1"/>
          </p:nvPr>
        </p:nvSpPr>
        <p:spPr>
          <a:xfrm>
            <a:off x="914400" y="4153647"/>
            <a:ext cx="7696200" cy="2170953"/>
          </a:xfrm>
        </p:spPr>
        <p:txBody>
          <a:bodyPr>
            <a:normAutofit/>
          </a:bodyPr>
          <a:lstStyle/>
          <a:p>
            <a:pPr algn="ctr">
              <a:lnSpc>
                <a:spcPct val="90000"/>
              </a:lnSpc>
              <a:buFont typeface="Wingdings" pitchFamily="2" charset="2"/>
              <a:buNone/>
            </a:pPr>
            <a:r>
              <a:rPr lang="en-US" sz="1600" dirty="0" smtClean="0"/>
              <a:t>	</a:t>
            </a:r>
            <a:r>
              <a:rPr lang="en-US" sz="1400" dirty="0" smtClean="0"/>
              <a:t>After the retreat of the glaciers, Tlingit people began migrating into and settling Southeast Alaska. “</a:t>
            </a:r>
            <a:r>
              <a:rPr lang="en-US" sz="1400" dirty="0"/>
              <a:t>Late Wisconsin advances along the northern Pacific coast began about 25,000 BP, with </a:t>
            </a:r>
            <a:r>
              <a:rPr lang="en-US" sz="1400" dirty="0" err="1"/>
              <a:t>deglaciation</a:t>
            </a:r>
            <a:r>
              <a:rPr lang="en-US" sz="1400" dirty="0"/>
              <a:t> beginning … 14,000 </a:t>
            </a:r>
            <a:r>
              <a:rPr lang="en-US" sz="1400" dirty="0" smtClean="0"/>
              <a:t>BP” </a:t>
            </a:r>
            <a:r>
              <a:rPr lang="en-US" sz="1400" dirty="0"/>
              <a:t>(Davis 1995)</a:t>
            </a:r>
            <a:r>
              <a:rPr lang="en-US" sz="1400" dirty="0" smtClean="0"/>
              <a:t>.</a:t>
            </a:r>
          </a:p>
          <a:p>
            <a:pPr>
              <a:lnSpc>
                <a:spcPct val="90000"/>
              </a:lnSpc>
              <a:buFont typeface="Wingdings" pitchFamily="2" charset="2"/>
              <a:buNone/>
            </a:pPr>
            <a:r>
              <a:rPr lang="en-US" sz="1800" dirty="0" smtClean="0"/>
              <a:t>	</a:t>
            </a:r>
            <a:r>
              <a:rPr lang="en-US" sz="2000" dirty="0" smtClean="0"/>
              <a:t>My clan’s migration story began when we formerly lived in the interior of Alaska. We traveled over glaciers and migrated down the coast to Yakutat. When we came to Yakutat “there was a glacier across Yakutat Bay from Pt. </a:t>
            </a:r>
            <a:r>
              <a:rPr lang="en-US" sz="2000" dirty="0" err="1" smtClean="0"/>
              <a:t>Manby</a:t>
            </a:r>
            <a:r>
              <a:rPr lang="en-US" sz="2000" dirty="0" smtClean="0"/>
              <a:t> to </a:t>
            </a:r>
            <a:r>
              <a:rPr lang="en-US" sz="2000" dirty="0" err="1" smtClean="0"/>
              <a:t>Kriwoi</a:t>
            </a:r>
            <a:r>
              <a:rPr lang="en-US" sz="2000" dirty="0" smtClean="0"/>
              <a:t> Island” (H.B.). This glacier is now know as </a:t>
            </a:r>
            <a:r>
              <a:rPr lang="en-US" sz="2000" dirty="0" err="1" smtClean="0"/>
              <a:t>Malispina</a:t>
            </a:r>
            <a:r>
              <a:rPr lang="en-US" sz="2000" dirty="0" smtClean="0"/>
              <a:t>/Hubbard Glacier.</a:t>
            </a:r>
            <a:endParaRPr lang="en-US" sz="2000" dirty="0"/>
          </a:p>
        </p:txBody>
      </p:sp>
      <p:pic>
        <p:nvPicPr>
          <p:cNvPr id="17412" name="Picture 4" descr="\\TLINGIT\SHARED\Users\ytt\jramos\My Pictures\wisconsinglac_panhandle.jpg"/>
          <p:cNvPicPr>
            <a:picLocks noGrp="1" noChangeAspect="1" noChangeArrowheads="1"/>
          </p:cNvPicPr>
          <p:nvPr>
            <p:ph type="clipArt" sz="half" idx="2"/>
          </p:nvPr>
        </p:nvPicPr>
        <p:blipFill>
          <a:blip r:embed="rId3" cstate="screen">
            <a:extLst>
              <a:ext uri="{28A0092B-C50C-407E-A947-70E740481C1C}">
                <a14:useLocalDpi xmlns:a14="http://schemas.microsoft.com/office/drawing/2010/main" xmlns=""/>
              </a:ext>
            </a:extLst>
          </a:blip>
          <a:srcRect/>
          <a:stretch>
            <a:fillRect/>
          </a:stretch>
        </p:blipFill>
        <p:spPr>
          <a:xfrm>
            <a:off x="1682161" y="1688353"/>
            <a:ext cx="2931676" cy="2324043"/>
          </a:xfrm>
        </p:spPr>
      </p:pic>
      <p:pic>
        <p:nvPicPr>
          <p:cNvPr id="2" name="Picture 1" descr="Yakutat.h9.gif"/>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169647" y="1663456"/>
            <a:ext cx="1771830" cy="2348940"/>
          </a:xfrm>
          <a:prstGeom prst="rect">
            <a:avLst/>
          </a:prstGeom>
        </p:spPr>
      </p:pic>
      <p:sp>
        <p:nvSpPr>
          <p:cNvPr id="3" name="Footer Placeholder 2"/>
          <p:cNvSpPr>
            <a:spLocks noGrp="1"/>
          </p:cNvSpPr>
          <p:nvPr>
            <p:ph type="ftr" sz="quarter" idx="11"/>
          </p:nvPr>
        </p:nvSpPr>
        <p:spPr/>
        <p:txBody>
          <a:bodyPr/>
          <a:lstStyle/>
          <a:p>
            <a:pPr>
              <a:defRPr/>
            </a:pPr>
            <a:r>
              <a:rPr lang="en-US" dirty="0" smtClean="0"/>
              <a:t>2014</a:t>
            </a:r>
            <a:endParaRPr lang="en-US" dirty="0"/>
          </a:p>
        </p:txBody>
      </p:sp>
      <p:sp>
        <p:nvSpPr>
          <p:cNvPr id="4" name="Slide Number Placeholder 3"/>
          <p:cNvSpPr>
            <a:spLocks noGrp="1"/>
          </p:cNvSpPr>
          <p:nvPr>
            <p:ph type="sldNum" sz="quarter" idx="12"/>
          </p:nvPr>
        </p:nvSpPr>
        <p:spPr/>
        <p:txBody>
          <a:bodyPr/>
          <a:lstStyle/>
          <a:p>
            <a:pPr>
              <a:defRPr/>
            </a:pPr>
            <a:fld id="{0B652AB7-50A7-4FF6-8F0A-0C78CEBA5043}" type="slidenum">
              <a:rPr lang="en-US" smtClean="0"/>
              <a:pPr>
                <a:defRPr/>
              </a:pPr>
              <a:t>5</a:t>
            </a:fld>
            <a:endParaRPr lang="en-US"/>
          </a:p>
        </p:txBody>
      </p:sp>
    </p:spTree>
    <p:extLst>
      <p:ext uri="{BB962C8B-B14F-4D97-AF65-F5344CB8AC3E}">
        <p14:creationId xmlns:p14="http://schemas.microsoft.com/office/powerpoint/2010/main" xmlns="" val="3734974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175716"/>
          </a:xfrm>
        </p:spPr>
        <p:txBody>
          <a:bodyPr>
            <a:noAutofit/>
          </a:bodyPr>
          <a:lstStyle/>
          <a:p>
            <a:r>
              <a:rPr lang="en-US" sz="1800" u="sng" dirty="0" smtClean="0"/>
              <a:t>Sit </a:t>
            </a:r>
            <a:r>
              <a:rPr lang="en-US" sz="1800" u="sng" dirty="0" err="1" smtClean="0"/>
              <a:t>Tléin</a:t>
            </a:r>
            <a:r>
              <a:rPr lang="en-US" sz="1800" u="sng" dirty="0" smtClean="0"/>
              <a:t>- Hubbard Glacier</a:t>
            </a:r>
            <a:br>
              <a:rPr lang="en-US" sz="1800" u="sng" dirty="0" smtClean="0"/>
            </a:br>
            <a:r>
              <a:rPr lang="en-US" sz="1800" u="sng" dirty="0" smtClean="0"/>
              <a:t/>
            </a:r>
            <a:br>
              <a:rPr lang="en-US" sz="1800" u="sng" dirty="0" smtClean="0"/>
            </a:br>
            <a:r>
              <a:rPr lang="en-US" sz="1800" i="1" dirty="0" smtClean="0"/>
              <a:t>"</a:t>
            </a:r>
            <a:r>
              <a:rPr lang="en-US" sz="1800" i="1" dirty="0"/>
              <a:t>When they got there it was a foreign country. They didn’t know what to eat or how to live so the spirits of that place adopted them. They adopted the humans by showing them how to hunt seal. The humans became part of that glacier. They became friends of the spirit of the glacier. That is why we have a special connection with the glaciers and the mountains in all that area</a:t>
            </a:r>
            <a:r>
              <a:rPr lang="en-US" sz="1800" i="1" dirty="0" smtClean="0"/>
              <a:t>.” Elaine Abraham </a:t>
            </a:r>
            <a:endParaRPr lang="en-US" sz="1800" u="sng" dirty="0"/>
          </a:p>
        </p:txBody>
      </p:sp>
      <p:pic>
        <p:nvPicPr>
          <p:cNvPr id="4" name="Content Placeholder 3" descr="Hubbard.JPG"/>
          <p:cNvPicPr>
            <a:picLocks noGrp="1" noChangeAspect="1"/>
          </p:cNvPicPr>
          <p:nvPr>
            <p:ph idx="1"/>
          </p:nvPr>
        </p:nvPicPr>
        <p:blipFill>
          <a:blip r:embed="rId2">
            <a:extLst>
              <a:ext uri="{28A0092B-C50C-407E-A947-70E740481C1C}">
                <a14:useLocalDpi xmlns:a14="http://schemas.microsoft.com/office/drawing/2010/main" xmlns="" val="0"/>
              </a:ext>
            </a:extLst>
          </a:blip>
          <a:srcRect t="13336" b="13336"/>
          <a:stretch>
            <a:fillRect/>
          </a:stretch>
        </p:blipFill>
        <p:spPr>
          <a:xfrm>
            <a:off x="1001059" y="2564884"/>
            <a:ext cx="6475505" cy="3561278"/>
          </a:xfrm>
        </p:spPr>
      </p:pic>
      <p:sp>
        <p:nvSpPr>
          <p:cNvPr id="3" name="Footer Placeholder 2"/>
          <p:cNvSpPr>
            <a:spLocks noGrp="1"/>
          </p:cNvSpPr>
          <p:nvPr>
            <p:ph type="ftr" sz="quarter" idx="11"/>
          </p:nvPr>
        </p:nvSpPr>
        <p:spPr/>
        <p:txBody>
          <a:bodyPr/>
          <a:lstStyle/>
          <a:p>
            <a:r>
              <a:rPr lang="en-US" dirty="0" smtClean="0"/>
              <a:t>2014</a:t>
            </a:r>
            <a:endParaRPr lang="en-US" dirty="0"/>
          </a:p>
        </p:txBody>
      </p:sp>
      <p:sp>
        <p:nvSpPr>
          <p:cNvPr id="5" name="Slide Number Placeholder 4"/>
          <p:cNvSpPr>
            <a:spLocks noGrp="1"/>
          </p:cNvSpPr>
          <p:nvPr>
            <p:ph type="sldNum" sz="quarter" idx="12"/>
          </p:nvPr>
        </p:nvSpPr>
        <p:spPr/>
        <p:txBody>
          <a:bodyPr/>
          <a:lstStyle/>
          <a:p>
            <a:fld id="{38271902-776F-2A48-AE24-801B447B8CA8}" type="slidenum">
              <a:rPr lang="en-US" smtClean="0"/>
              <a:pPr/>
              <a:t>6</a:t>
            </a:fld>
            <a:endParaRPr lang="en-US"/>
          </a:p>
        </p:txBody>
      </p:sp>
    </p:spTree>
    <p:extLst>
      <p:ext uri="{BB962C8B-B14F-4D97-AF65-F5344CB8AC3E}">
        <p14:creationId xmlns:p14="http://schemas.microsoft.com/office/powerpoint/2010/main" xmlns="" val="1199909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050"/>
            <a:ext cx="3008313" cy="638362"/>
          </a:xfrm>
        </p:spPr>
        <p:txBody>
          <a:bodyPr/>
          <a:lstStyle/>
          <a:p>
            <a:pPr algn="ctr"/>
            <a:r>
              <a:rPr lang="en-US" dirty="0" smtClean="0"/>
              <a:t>Place and Being</a:t>
            </a:r>
            <a:endParaRPr lang="en-US" dirty="0"/>
          </a:p>
        </p:txBody>
      </p:sp>
      <p:pic>
        <p:nvPicPr>
          <p:cNvPr id="9" name="Content Placeholder 8" descr="Yakutat.jpg"/>
          <p:cNvPicPr>
            <a:picLocks noGrp="1" noChangeAspect="1"/>
          </p:cNvPicPr>
          <p:nvPr>
            <p:ph idx="1"/>
          </p:nvPr>
        </p:nvPicPr>
        <p:blipFill>
          <a:blip r:embed="rId2" cstate="screen">
            <a:extLst>
              <a:ext uri="{28A0092B-C50C-407E-A947-70E740481C1C}">
                <a14:useLocalDpi xmlns:a14="http://schemas.microsoft.com/office/drawing/2010/main" xmlns=""/>
              </a:ext>
            </a:extLst>
          </a:blip>
          <a:srcRect/>
          <a:stretch>
            <a:fillRect/>
          </a:stretch>
        </p:blipFill>
        <p:spPr>
          <a:xfrm>
            <a:off x="4450151" y="626829"/>
            <a:ext cx="3558319" cy="4074386"/>
          </a:xfrm>
        </p:spPr>
      </p:pic>
      <p:sp>
        <p:nvSpPr>
          <p:cNvPr id="3" name="Content Placeholder 2"/>
          <p:cNvSpPr>
            <a:spLocks noGrp="1"/>
          </p:cNvSpPr>
          <p:nvPr>
            <p:ph type="body" sz="half" idx="2"/>
          </p:nvPr>
        </p:nvSpPr>
        <p:spPr>
          <a:xfrm>
            <a:off x="457200" y="971924"/>
            <a:ext cx="3864294" cy="4974664"/>
          </a:xfrm>
        </p:spPr>
        <p:txBody>
          <a:bodyPr>
            <a:normAutofit fontScale="92500" lnSpcReduction="10000"/>
          </a:bodyPr>
          <a:lstStyle/>
          <a:p>
            <a:r>
              <a:rPr lang="en-US" sz="2000" dirty="0" smtClean="0">
                <a:cs typeface="Times New Roman" charset="0"/>
              </a:rPr>
              <a:t>	Yakutat </a:t>
            </a:r>
            <a:r>
              <a:rPr lang="en-US" sz="2000" dirty="0">
                <a:cs typeface="Times New Roman" charset="0"/>
              </a:rPr>
              <a:t>place names are in the  Eyak and Tlingit </a:t>
            </a:r>
            <a:r>
              <a:rPr lang="en-US" sz="2000" dirty="0" smtClean="0">
                <a:cs typeface="Times New Roman" charset="0"/>
              </a:rPr>
              <a:t>language</a:t>
            </a:r>
            <a:r>
              <a:rPr lang="en-US" sz="2000" dirty="0">
                <a:cs typeface="Times New Roman" charset="0"/>
              </a:rPr>
              <a:t> </a:t>
            </a:r>
            <a:r>
              <a:rPr lang="en-US" sz="2000" dirty="0" smtClean="0">
                <a:cs typeface="Times New Roman" charset="0"/>
              </a:rPr>
              <a:t>and two </a:t>
            </a:r>
            <a:r>
              <a:rPr lang="en-US" sz="2000" dirty="0">
                <a:cs typeface="Times New Roman" charset="0"/>
              </a:rPr>
              <a:t>names are in Aleut</a:t>
            </a:r>
            <a:r>
              <a:rPr lang="en-US" sz="2000" dirty="0" smtClean="0">
                <a:cs typeface="Times New Roman" charset="0"/>
              </a:rPr>
              <a:t>.</a:t>
            </a:r>
          </a:p>
          <a:p>
            <a:r>
              <a:rPr lang="en-US" sz="2000" dirty="0" smtClean="0">
                <a:cs typeface="Times New Roman" charset="0"/>
              </a:rPr>
              <a:t>	Place names </a:t>
            </a:r>
            <a:r>
              <a:rPr lang="en-US" sz="2000" dirty="0">
                <a:cs typeface="Times New Roman" charset="0"/>
              </a:rPr>
              <a:t>refer to environmental </a:t>
            </a:r>
            <a:r>
              <a:rPr lang="en-US" sz="2000" dirty="0" smtClean="0">
                <a:cs typeface="Times New Roman" charset="0"/>
              </a:rPr>
              <a:t>change. </a:t>
            </a:r>
            <a:r>
              <a:rPr lang="en-US" sz="2000" dirty="0" err="1" smtClean="0">
                <a:cs typeface="Times New Roman" charset="0"/>
              </a:rPr>
              <a:t>Khantaak</a:t>
            </a:r>
            <a:r>
              <a:rPr lang="en-US" sz="2000" dirty="0" smtClean="0">
                <a:cs typeface="Times New Roman" charset="0"/>
              </a:rPr>
              <a:t> </a:t>
            </a:r>
            <a:r>
              <a:rPr lang="en-US" sz="2000" dirty="0">
                <a:cs typeface="Times New Roman" charset="0"/>
              </a:rPr>
              <a:t>Island is called </a:t>
            </a:r>
            <a:r>
              <a:rPr lang="en-US" sz="2000" dirty="0" err="1">
                <a:cs typeface="Times New Roman" charset="0"/>
              </a:rPr>
              <a:t>Gantáḵw</a:t>
            </a:r>
            <a:r>
              <a:rPr lang="en-US" sz="2000" dirty="0">
                <a:cs typeface="Times New Roman" charset="0"/>
              </a:rPr>
              <a:t>, meaning Lupine </a:t>
            </a:r>
            <a:r>
              <a:rPr lang="en-US" sz="2000" dirty="0" smtClean="0">
                <a:cs typeface="Times New Roman" charset="0"/>
              </a:rPr>
              <a:t>in Eyak, the name came from a time when </a:t>
            </a:r>
            <a:r>
              <a:rPr lang="en-US" sz="2000" dirty="0">
                <a:cs typeface="Times New Roman" charset="0"/>
              </a:rPr>
              <a:t>there </a:t>
            </a:r>
            <a:r>
              <a:rPr lang="en-US" sz="2000" dirty="0" smtClean="0">
                <a:cs typeface="Times New Roman" charset="0"/>
              </a:rPr>
              <a:t>were no </a:t>
            </a:r>
            <a:r>
              <a:rPr lang="en-US" sz="2000" dirty="0">
                <a:cs typeface="Times New Roman" charset="0"/>
              </a:rPr>
              <a:t>trees on the </a:t>
            </a:r>
            <a:r>
              <a:rPr lang="en-US" sz="2000" dirty="0" smtClean="0">
                <a:cs typeface="Times New Roman" charset="0"/>
              </a:rPr>
              <a:t>Island.</a:t>
            </a:r>
            <a:endParaRPr lang="en-US" sz="2000" dirty="0">
              <a:cs typeface="Times New Roman" charset="0"/>
            </a:endParaRPr>
          </a:p>
          <a:p>
            <a:r>
              <a:rPr lang="en-US" sz="2000" dirty="0" smtClean="0">
                <a:cs typeface="Times New Roman" charset="0"/>
              </a:rPr>
              <a:t>		Clans acquire their names from place. Oral history recounts the stories of how they acquired their name. My clan’s second name came from Humpy Creek in Yakutat Bay – Kwaashk’ikwaan (</a:t>
            </a:r>
            <a:r>
              <a:rPr lang="en-US" sz="2000" dirty="0" err="1" smtClean="0">
                <a:cs typeface="Times New Roman" charset="0"/>
              </a:rPr>
              <a:t>Kwaashk’I</a:t>
            </a:r>
            <a:r>
              <a:rPr lang="en-US" sz="2000" dirty="0" smtClean="0">
                <a:cs typeface="Times New Roman" charset="0"/>
              </a:rPr>
              <a:t> is Humpy in Eyak and </a:t>
            </a:r>
            <a:r>
              <a:rPr lang="en-US" sz="2000" dirty="0" err="1" smtClean="0">
                <a:cs typeface="Times New Roman" charset="0"/>
              </a:rPr>
              <a:t>Kwaan</a:t>
            </a:r>
            <a:r>
              <a:rPr lang="en-US" sz="2000" dirty="0" smtClean="0">
                <a:cs typeface="Times New Roman" charset="0"/>
              </a:rPr>
              <a:t> is people of in Tlingit).</a:t>
            </a:r>
            <a:endParaRPr lang="en-US" sz="2000" dirty="0"/>
          </a:p>
          <a:p>
            <a:endParaRPr lang="en-US" dirty="0"/>
          </a:p>
        </p:txBody>
      </p:sp>
      <p:sp>
        <p:nvSpPr>
          <p:cNvPr id="10" name="TextBox 9"/>
          <p:cNvSpPr txBox="1"/>
          <p:nvPr/>
        </p:nvSpPr>
        <p:spPr>
          <a:xfrm>
            <a:off x="4490159" y="5099258"/>
            <a:ext cx="4126082" cy="646331"/>
          </a:xfrm>
          <a:prstGeom prst="rect">
            <a:avLst/>
          </a:prstGeom>
          <a:noFill/>
        </p:spPr>
        <p:txBody>
          <a:bodyPr wrap="square" rtlCol="0">
            <a:spAutoFit/>
          </a:bodyPr>
          <a:lstStyle/>
          <a:p>
            <a:r>
              <a:rPr lang="en-US" dirty="0"/>
              <a:t>http://</a:t>
            </a:r>
            <a:r>
              <a:rPr lang="en-US" dirty="0" err="1"/>
              <a:t>www.nps.gov</a:t>
            </a:r>
            <a:r>
              <a:rPr lang="en-US" dirty="0"/>
              <a:t>/</a:t>
            </a:r>
            <a:r>
              <a:rPr lang="en-US" dirty="0" err="1"/>
              <a:t>wrst</a:t>
            </a:r>
            <a:r>
              <a:rPr lang="en-US" dirty="0"/>
              <a:t>/</a:t>
            </a:r>
            <a:r>
              <a:rPr lang="en-US" dirty="0" err="1"/>
              <a:t>planyourvisit</a:t>
            </a:r>
            <a:r>
              <a:rPr lang="en-US" dirty="0"/>
              <a:t>/images/SAM_1031edit.jpg</a:t>
            </a:r>
          </a:p>
        </p:txBody>
      </p:sp>
      <p:sp>
        <p:nvSpPr>
          <p:cNvPr id="2" name="Footer Placeholder 1"/>
          <p:cNvSpPr>
            <a:spLocks noGrp="1"/>
          </p:cNvSpPr>
          <p:nvPr>
            <p:ph type="ftr" sz="quarter" idx="11"/>
          </p:nvPr>
        </p:nvSpPr>
        <p:spPr/>
        <p:txBody>
          <a:bodyPr/>
          <a:lstStyle/>
          <a:p>
            <a:r>
              <a:rPr lang="en-US" dirty="0" smtClean="0"/>
              <a:t>2014</a:t>
            </a:r>
            <a:endParaRPr lang="en-US" dirty="0"/>
          </a:p>
        </p:txBody>
      </p:sp>
      <p:sp>
        <p:nvSpPr>
          <p:cNvPr id="4" name="Slide Number Placeholder 3"/>
          <p:cNvSpPr>
            <a:spLocks noGrp="1"/>
          </p:cNvSpPr>
          <p:nvPr>
            <p:ph type="sldNum" sz="quarter" idx="12"/>
          </p:nvPr>
        </p:nvSpPr>
        <p:spPr/>
        <p:txBody>
          <a:bodyPr/>
          <a:lstStyle/>
          <a:p>
            <a:fld id="{38271902-776F-2A48-AE24-801B447B8CA8}" type="slidenum">
              <a:rPr lang="en-US" smtClean="0"/>
              <a:pPr/>
              <a:t>7</a:t>
            </a:fld>
            <a:endParaRPr lang="en-US"/>
          </a:p>
        </p:txBody>
      </p:sp>
    </p:spTree>
    <p:extLst>
      <p:ext uri="{BB962C8B-B14F-4D97-AF65-F5344CB8AC3E}">
        <p14:creationId xmlns:p14="http://schemas.microsoft.com/office/powerpoint/2010/main" xmlns="" val="1517410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xmlns="" val="1353769400"/>
              </p:ext>
            </p:extLst>
          </p:nvPr>
        </p:nvGraphicFramePr>
        <p:xfrm>
          <a:off x="803579" y="1303144"/>
          <a:ext cx="3682857" cy="4766196"/>
        </p:xfrm>
        <a:graphic>
          <a:graphicData uri="http://schemas.openxmlformats.org/presentationml/2006/ole">
            <p:oleObj spid="_x0000_s1033" name="Acrobat Document" r:id="rId3" imgW="4896000" imgH="6336000" progId="AcroExch.Document.7">
              <p:embed/>
            </p:oleObj>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xmlns="" val="2031269474"/>
              </p:ext>
            </p:extLst>
          </p:nvPr>
        </p:nvGraphicFramePr>
        <p:xfrm>
          <a:off x="4800600" y="1303144"/>
          <a:ext cx="3544698" cy="4586481"/>
        </p:xfrm>
        <a:graphic>
          <a:graphicData uri="http://schemas.openxmlformats.org/presentationml/2006/ole">
            <p:oleObj spid="_x0000_s1034" name="Acrobat Document" r:id="rId4" imgW="4896000" imgH="6336000" progId="AcroExch.Document.7">
              <p:embed/>
            </p:oleObj>
          </a:graphicData>
        </a:graphic>
      </p:graphicFrame>
      <p:sp>
        <p:nvSpPr>
          <p:cNvPr id="4" name="TextBox 3"/>
          <p:cNvSpPr txBox="1"/>
          <p:nvPr/>
        </p:nvSpPr>
        <p:spPr>
          <a:xfrm>
            <a:off x="1507280" y="357934"/>
            <a:ext cx="6726195" cy="369332"/>
          </a:xfrm>
          <a:prstGeom prst="rect">
            <a:avLst/>
          </a:prstGeom>
          <a:solidFill>
            <a:schemeClr val="bg1"/>
          </a:solidFill>
        </p:spPr>
        <p:txBody>
          <a:bodyPr wrap="none">
            <a:spAutoFit/>
          </a:bodyPr>
          <a:lstStyle/>
          <a:p>
            <a:pPr>
              <a:defRPr/>
            </a:pPr>
            <a:r>
              <a:rPr lang="en-US" b="1" dirty="0">
                <a:latin typeface="+mn-lt"/>
              </a:rPr>
              <a:t>Tlingit place </a:t>
            </a:r>
            <a:r>
              <a:rPr lang="en-US" b="1" dirty="0" smtClean="0">
                <a:latin typeface="+mn-lt"/>
              </a:rPr>
              <a:t>names (toponyms)  </a:t>
            </a:r>
            <a:r>
              <a:rPr lang="en-US" b="1" dirty="0">
                <a:latin typeface="+mn-lt"/>
              </a:rPr>
              <a:t>recorded for the Yakutat Bay region </a:t>
            </a:r>
          </a:p>
        </p:txBody>
      </p:sp>
      <p:sp>
        <p:nvSpPr>
          <p:cNvPr id="2" name="Footer Placeholder 1"/>
          <p:cNvSpPr>
            <a:spLocks noGrp="1"/>
          </p:cNvSpPr>
          <p:nvPr>
            <p:ph type="ftr" sz="quarter" idx="11"/>
          </p:nvPr>
        </p:nvSpPr>
        <p:spPr/>
        <p:txBody>
          <a:bodyPr/>
          <a:lstStyle/>
          <a:p>
            <a:r>
              <a:rPr lang="en-US" dirty="0" smtClean="0"/>
              <a:t>2014</a:t>
            </a:r>
            <a:endParaRPr lang="en-US" dirty="0"/>
          </a:p>
        </p:txBody>
      </p:sp>
      <p:sp>
        <p:nvSpPr>
          <p:cNvPr id="3" name="Slide Number Placeholder 2"/>
          <p:cNvSpPr>
            <a:spLocks noGrp="1"/>
          </p:cNvSpPr>
          <p:nvPr>
            <p:ph type="sldNum" sz="quarter" idx="12"/>
          </p:nvPr>
        </p:nvSpPr>
        <p:spPr/>
        <p:txBody>
          <a:bodyPr/>
          <a:lstStyle/>
          <a:p>
            <a:fld id="{38271902-776F-2A48-AE24-801B447B8CA8}" type="slidenum">
              <a:rPr lang="en-US" smtClean="0"/>
              <a:pPr/>
              <a:t>8</a:t>
            </a:fld>
            <a:endParaRPr lang="en-US"/>
          </a:p>
        </p:txBody>
      </p:sp>
    </p:spTree>
    <p:extLst>
      <p:ext uri="{BB962C8B-B14F-4D97-AF65-F5344CB8AC3E}">
        <p14:creationId xmlns:p14="http://schemas.microsoft.com/office/powerpoint/2010/main" xmlns="" val="2736447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228600"/>
            <a:ext cx="7772400" cy="762000"/>
          </a:xfrm>
        </p:spPr>
        <p:txBody>
          <a:bodyPr>
            <a:normAutofit/>
          </a:bodyPr>
          <a:lstStyle/>
          <a:p>
            <a:pPr eaLnBrk="1" hangingPunct="1"/>
            <a:r>
              <a:rPr lang="en-US" sz="3200" dirty="0" smtClean="0"/>
              <a:t>Traditional Clan Management of Resources</a:t>
            </a:r>
          </a:p>
        </p:txBody>
      </p:sp>
      <p:sp>
        <p:nvSpPr>
          <p:cNvPr id="7171" name="Rectangle 3"/>
          <p:cNvSpPr>
            <a:spLocks noGrp="1" noChangeArrowheads="1"/>
          </p:cNvSpPr>
          <p:nvPr>
            <p:ph type="body" sz="half" idx="1"/>
          </p:nvPr>
        </p:nvSpPr>
        <p:spPr>
          <a:xfrm>
            <a:off x="381000" y="3287059"/>
            <a:ext cx="7924800" cy="2764117"/>
          </a:xfrm>
        </p:spPr>
        <p:txBody>
          <a:bodyPr>
            <a:normAutofit lnSpcReduction="10000"/>
          </a:bodyPr>
          <a:lstStyle/>
          <a:p>
            <a:pPr>
              <a:buNone/>
            </a:pPr>
            <a:r>
              <a:rPr lang="en-US" sz="2400" dirty="0" smtClean="0"/>
              <a:t>		</a:t>
            </a:r>
            <a:r>
              <a:rPr lang="en-US" sz="2000" dirty="0" smtClean="0"/>
              <a:t>Southeast Alaska is divided into 13 (tribal) territories called </a:t>
            </a:r>
            <a:r>
              <a:rPr lang="en-US" sz="2000" b="1" u="sng" dirty="0" err="1" smtClean="0"/>
              <a:t>K</a:t>
            </a:r>
            <a:r>
              <a:rPr lang="en-US" sz="2000" b="1" dirty="0" err="1" smtClean="0"/>
              <a:t>waan</a:t>
            </a:r>
            <a:r>
              <a:rPr lang="en-US" sz="2000" dirty="0" smtClean="0"/>
              <a:t>. Each </a:t>
            </a:r>
            <a:r>
              <a:rPr lang="en-US" sz="2000" u="sng" dirty="0" err="1"/>
              <a:t>K</a:t>
            </a:r>
            <a:r>
              <a:rPr lang="en-US" sz="2000" dirty="0" err="1" smtClean="0"/>
              <a:t>waan</a:t>
            </a:r>
            <a:r>
              <a:rPr lang="en-US" sz="2000" dirty="0" smtClean="0"/>
              <a:t> is sub-divided into (Eagle and Raven moiety) clan territories that governed, managed and monitored the land, resources and water.</a:t>
            </a:r>
          </a:p>
          <a:p>
            <a:pPr>
              <a:buNone/>
            </a:pPr>
            <a:endParaRPr lang="en-US" sz="2000" dirty="0" smtClean="0"/>
          </a:p>
          <a:p>
            <a:pPr>
              <a:buNone/>
            </a:pPr>
            <a:r>
              <a:rPr lang="en-US" sz="2000" dirty="0" smtClean="0">
                <a:cs typeface="Times New Roman" charset="0"/>
              </a:rPr>
              <a:t>		The </a:t>
            </a:r>
            <a:r>
              <a:rPr lang="en-US" sz="2000" dirty="0">
                <a:cs typeface="Times New Roman" charset="0"/>
              </a:rPr>
              <a:t>clan </a:t>
            </a:r>
            <a:r>
              <a:rPr lang="en-US" sz="2000" dirty="0" smtClean="0">
                <a:cs typeface="Times New Roman" charset="0"/>
              </a:rPr>
              <a:t>leader and council monitored and </a:t>
            </a:r>
            <a:r>
              <a:rPr lang="en-US" sz="2000" dirty="0">
                <a:cs typeface="Times New Roman" charset="0"/>
              </a:rPr>
              <a:t>protected the clan’s hunting and fishing territories, he determined when, where, and with what weapons his people and others might hunt or fish and how many animals each man might take. </a:t>
            </a:r>
          </a:p>
        </p:txBody>
      </p:sp>
      <p:pic>
        <p:nvPicPr>
          <p:cNvPr id="7172" name="Picture 4" descr="judy_02g"/>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xmlns=""/>
              </a:ext>
            </a:extLst>
          </a:blip>
          <a:srcRect/>
          <a:stretch>
            <a:fillRect/>
          </a:stretch>
        </p:blipFill>
        <p:spPr>
          <a:xfrm>
            <a:off x="1564673" y="1270153"/>
            <a:ext cx="5420892" cy="1847495"/>
          </a:xfrm>
        </p:spPr>
      </p:pic>
      <p:sp>
        <p:nvSpPr>
          <p:cNvPr id="2" name="Footer Placeholder 1"/>
          <p:cNvSpPr>
            <a:spLocks noGrp="1"/>
          </p:cNvSpPr>
          <p:nvPr>
            <p:ph type="ftr" sz="quarter" idx="11"/>
          </p:nvPr>
        </p:nvSpPr>
        <p:spPr/>
        <p:txBody>
          <a:bodyPr/>
          <a:lstStyle/>
          <a:p>
            <a:pPr>
              <a:defRPr/>
            </a:pPr>
            <a:r>
              <a:rPr lang="en-US" dirty="0" smtClean="0"/>
              <a:t>2014</a:t>
            </a:r>
            <a:endParaRPr lang="en-US" dirty="0"/>
          </a:p>
        </p:txBody>
      </p:sp>
      <p:sp>
        <p:nvSpPr>
          <p:cNvPr id="3" name="Slide Number Placeholder 2"/>
          <p:cNvSpPr>
            <a:spLocks noGrp="1"/>
          </p:cNvSpPr>
          <p:nvPr>
            <p:ph type="sldNum" sz="quarter" idx="12"/>
          </p:nvPr>
        </p:nvSpPr>
        <p:spPr/>
        <p:txBody>
          <a:bodyPr/>
          <a:lstStyle/>
          <a:p>
            <a:pPr>
              <a:defRPr/>
            </a:pPr>
            <a:fld id="{0B652AB7-50A7-4FF6-8F0A-0C78CEBA5043}" type="slidenum">
              <a:rPr lang="en-US" smtClean="0"/>
              <a:pPr>
                <a:defRPr/>
              </a:pPr>
              <a:t>9</a:t>
            </a:fld>
            <a:endParaRPr lang="en-US"/>
          </a:p>
        </p:txBody>
      </p:sp>
    </p:spTree>
    <p:extLst>
      <p:ext uri="{BB962C8B-B14F-4D97-AF65-F5344CB8AC3E}">
        <p14:creationId xmlns:p14="http://schemas.microsoft.com/office/powerpoint/2010/main" xmlns="" val="3038177940"/>
      </p:ext>
    </p:extLst>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2719</TotalTime>
  <Words>556</Words>
  <Application>Microsoft Office PowerPoint</Application>
  <PresentationFormat>On-screen Show (4:3)</PresentationFormat>
  <Paragraphs>110</Paragraphs>
  <Slides>24</Slides>
  <Notes>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Acrobat Document</vt:lpstr>
      <vt:lpstr>Documenting Indigenous Knowledge on Tlingit Seal Hunting for Future Generations</vt:lpstr>
      <vt:lpstr>Harbor Seals -Tsaa</vt:lpstr>
      <vt:lpstr>“Sacred Relations” Story of People and Place</vt:lpstr>
      <vt:lpstr>Blessing of Place and Maintaining Balance</vt:lpstr>
      <vt:lpstr>Oral tradition, Geological Change and Cosmology Lingit Aani (our world) was created by Yeil (Raven). Raven’s jealous uncle Dis (Moon) caused a great flood that “forced people into canoes and onto the tops of the highest mountains. A number of clan origin stories begins with this event</vt:lpstr>
      <vt:lpstr>Sit Tléin- Hubbard Glacier  "When they got there it was a foreign country. They didn’t know what to eat or how to live so the spirits of that place adopted them. They adopted the humans by showing them how to hunt seal. The humans became part of that glacier. They became friends of the spirit of the glacier. That is why we have a special connection with the glaciers and the mountains in all that area.” Elaine Abraham </vt:lpstr>
      <vt:lpstr>Place and Being</vt:lpstr>
      <vt:lpstr>Slide 8</vt:lpstr>
      <vt:lpstr>Traditional Clan Management of Resources</vt:lpstr>
      <vt:lpstr>Traditional Harvest and Use of Seal  </vt:lpstr>
      <vt:lpstr>Seal Grease bowl</vt:lpstr>
      <vt:lpstr>Seal Camp Hubbard Glacier Harriman Expedition 1899</vt:lpstr>
      <vt:lpstr>Indigenous Science and Knowledge on Seal hunting and Seals “George Ramos, Sr. described how seal hunting was carried out when he was young and by generations before. The hunters would use small dugout canoes to approach the seals among the ice floes, killing them with barbed spears and later (by the 1890s) with guns. In order to approach silently, they employed small underwater paddles or wore waterproof gloves made from seal skin and seal oil to trap in heat” </vt:lpstr>
      <vt:lpstr>Goodi.yá - Traditional Yakutat seal hunting canoe (USNM 274,417, 76,276)</vt:lpstr>
      <vt:lpstr>Hunters had to be aware of weather, currents and ice in order to hunt in the ice. Hunters had to be knowledgeable on seal behavior. “Today’s hunters travel in motorized skiffs and use small caliber, low-noise rounds to first pick off the “watcher” or sentry in a group of sleeping seals, and then continue hunting the rest of the unguarded group.” </vt:lpstr>
      <vt:lpstr>Understanding water and currents</vt:lpstr>
      <vt:lpstr>Spotting for seals</vt:lpstr>
      <vt:lpstr>Here my father George Ramos explains the correct way to shoot a seal</vt:lpstr>
      <vt:lpstr>Fleshing seals </vt:lpstr>
      <vt:lpstr>Harvesting Sea Gull Eggs</vt:lpstr>
      <vt:lpstr>Seal skin mocassin</vt:lpstr>
      <vt:lpstr>Beyond Researcher</vt:lpstr>
      <vt:lpstr>Sharing results</vt:lpstr>
      <vt:lpstr>Acknowledgements</vt:lpstr>
    </vt:vector>
  </TitlesOfParts>
  <Company>RAP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Judy  Ramos</dc:creator>
  <cp:lastModifiedBy>User13</cp:lastModifiedBy>
  <cp:revision>21</cp:revision>
  <dcterms:created xsi:type="dcterms:W3CDTF">2014-10-01T03:31:38Z</dcterms:created>
  <dcterms:modified xsi:type="dcterms:W3CDTF">2014-10-03T04:00:48Z</dcterms:modified>
</cp:coreProperties>
</file>