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6" r:id="rId3"/>
    <p:sldId id="265" r:id="rId4"/>
    <p:sldId id="257" r:id="rId5"/>
    <p:sldId id="259" r:id="rId6"/>
    <p:sldId id="267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1603C-A514-4CF9-8C60-F3BD14A6D919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A19E-FB75-419F-9538-602C25D3A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>
                <a:latin typeface="+mj-lt"/>
              </a:rPr>
              <a:t>Households rely on very fixed income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3DD05-4280-46E7-B1D0-7D5FD45BE9F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2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9D4A2-CA8F-4B47-8B4C-07EB5513350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27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9D4A2-CA8F-4B47-8B4C-07EB5513350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52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9D4A2-CA8F-4B47-8B4C-07EB5513350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52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9D4A2-CA8F-4B47-8B4C-07EB5513350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5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8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3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2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8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4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1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1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1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65F2-C249-4A2C-AB9F-B1FE7800DFF6}" type="datetimeFigureOut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2388-84F2-4FE5-B57E-06E801EC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83197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Alaska Housing Finance Corporation</a:t>
            </a:r>
            <a:br>
              <a:rPr lang="en-US" sz="3200" b="1" dirty="0" smtClean="0"/>
            </a:br>
            <a:r>
              <a:rPr lang="en-US" sz="3200" b="1" dirty="0" smtClean="0"/>
              <a:t>Moving to Work - Rent Reform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524000"/>
          </a:xfrm>
        </p:spPr>
        <p:txBody>
          <a:bodyPr>
            <a:normAutofit/>
          </a:bodyPr>
          <a:lstStyle/>
          <a:p>
            <a:endParaRPr lang="en-US" sz="2500" b="1" dirty="0" smtClean="0">
              <a:solidFill>
                <a:schemeClr val="tx1"/>
              </a:solidFill>
            </a:endParaRPr>
          </a:p>
          <a:p>
            <a:r>
              <a:rPr lang="en-US" sz="2500" b="1" smtClean="0">
                <a:solidFill>
                  <a:schemeClr val="tx1"/>
                </a:solidFill>
              </a:rPr>
              <a:t>September 25, </a:t>
            </a:r>
            <a:r>
              <a:rPr lang="en-US" sz="2500" b="1" dirty="0" smtClean="0">
                <a:solidFill>
                  <a:schemeClr val="tx1"/>
                </a:solidFill>
              </a:rPr>
              <a:t>2013</a:t>
            </a:r>
            <a:endParaRPr lang="en-US" sz="25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9600"/>
            <a:ext cx="1600200" cy="10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137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914400"/>
          </a:xfrm>
        </p:spPr>
        <p:txBody>
          <a:bodyPr>
            <a:noAutofit/>
          </a:bodyPr>
          <a:lstStyle/>
          <a:p>
            <a:pPr lvl="0">
              <a:tabLst>
                <a:tab pos="3200400" algn="l"/>
              </a:tabLst>
            </a:pPr>
            <a:r>
              <a:rPr lang="en-US" sz="2000" dirty="0" smtClean="0"/>
              <a:t>Public Housing</a:t>
            </a:r>
            <a:r>
              <a:rPr lang="en-US" sz="2000" b="1" dirty="0" smtClean="0"/>
              <a:t> STEP Example </a:t>
            </a:r>
            <a:r>
              <a:rPr lang="en-US" sz="2000" b="1" dirty="0" smtClean="0"/>
              <a:t>3: Level 3 Subsidy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800" b="1" dirty="0" smtClean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  <a:t>Mo. Gross Income = $1,853;  CR = $1,318; UA = $41; $: GR = $1,359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7B90-9989-4B9F-9B96-E1097CEC93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914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1</a:t>
            </a:r>
            <a:r>
              <a:rPr lang="en-US" sz="1600" b="1" i="1" baseline="30000" dirty="0">
                <a:solidFill>
                  <a:prstClr val="black"/>
                </a:solidFill>
              </a:rPr>
              <a:t>st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3</a:t>
            </a:r>
            <a:r>
              <a:rPr lang="en-US" sz="1600" b="1" i="1" baseline="30000" dirty="0">
                <a:solidFill>
                  <a:prstClr val="black"/>
                </a:solidFill>
              </a:rPr>
              <a:t>rd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4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5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25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2</a:t>
            </a:r>
            <a:r>
              <a:rPr lang="en-US" sz="1600" b="1" i="1" baseline="30000" dirty="0">
                <a:solidFill>
                  <a:prstClr val="black"/>
                </a:solidFill>
              </a:rPr>
              <a:t>nd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6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524000"/>
            <a:ext cx="914400" cy="25527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$831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076700"/>
            <a:ext cx="914400" cy="17907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$528*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1524000"/>
            <a:ext cx="914400" cy="243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$791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3962400"/>
            <a:ext cx="914400" cy="1897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$568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1524000"/>
            <a:ext cx="9144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$527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3505200"/>
            <a:ext cx="914400" cy="236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$832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0800" y="1524000"/>
            <a:ext cx="914400" cy="16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$395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5154" y="3124200"/>
            <a:ext cx="914400" cy="27355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$964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48600" y="1524000"/>
            <a:ext cx="914400" cy="434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Market Rent: 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$1,359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Income-based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60</a:t>
            </a:r>
            <a:r>
              <a:rPr lang="en-US" sz="1200" i="1" dirty="0">
                <a:solidFill>
                  <a:prstClr val="black"/>
                </a:solidFill>
              </a:rPr>
              <a:t>% of </a:t>
            </a:r>
            <a:r>
              <a:rPr lang="en-US" sz="1200" i="1" dirty="0" smtClean="0">
                <a:solidFill>
                  <a:prstClr val="black"/>
                </a:solidFill>
              </a:rPr>
              <a:t>CR</a:t>
            </a:r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46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70% of CR</a:t>
            </a:r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29000" y="1524000"/>
            <a:ext cx="914400" cy="228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$659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29000" y="3810000"/>
            <a:ext cx="914400" cy="205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$700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prstClr val="black"/>
                </a:solidFill>
              </a:rPr>
              <a:t>40</a:t>
            </a:r>
            <a:r>
              <a:rPr lang="en-US" sz="1200" i="1" dirty="0">
                <a:solidFill>
                  <a:prstClr val="black"/>
                </a:solidFill>
              </a:rPr>
              <a:t>% of </a:t>
            </a:r>
            <a:r>
              <a:rPr lang="en-US" sz="1200" i="1" dirty="0" smtClean="0">
                <a:solidFill>
                  <a:prstClr val="black"/>
                </a:solidFill>
              </a:rPr>
              <a:t>CR</a:t>
            </a:r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528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50% of </a:t>
            </a:r>
            <a:r>
              <a:rPr lang="en-US" sz="1200" i="1" dirty="0" smtClean="0">
                <a:solidFill>
                  <a:prstClr val="black"/>
                </a:solidFill>
              </a:rPr>
              <a:t>CR</a:t>
            </a:r>
            <a:endParaRPr lang="en-US" sz="1200" i="1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" y="638169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black"/>
                </a:solidFill>
              </a:rPr>
              <a:t>*assumes no changes in income over five year </a:t>
            </a:r>
            <a:r>
              <a:rPr lang="en-US" sz="1000" i="1" dirty="0" smtClean="0">
                <a:solidFill>
                  <a:prstClr val="black"/>
                </a:solidFill>
              </a:rPr>
              <a:t>illustration</a:t>
            </a:r>
            <a:endParaRPr lang="en-US" sz="1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5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914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CLASSIC program: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95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DB9-1E31-4874-8889-6142E853475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5645219"/>
            <a:ext cx="914400" cy="6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1295400"/>
            <a:ext cx="7086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All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adults are:</a:t>
            </a:r>
          </a:p>
          <a:p>
            <a:pPr marL="569913" lvl="1" indent="-1127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b="1" noProof="0" dirty="0" smtClean="0">
                <a:latin typeface="+mj-lt"/>
                <a:cs typeface="Arial" pitchFamily="34" charset="0"/>
              </a:rPr>
              <a:t>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lderly,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defined as: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Arial" pitchFamily="34" charset="0"/>
            </a:endParaRPr>
          </a:p>
          <a:p>
            <a:pPr marL="1027113" lvl="2" indent="-1127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j-lt"/>
                <a:cs typeface="Arial" pitchFamily="34" charset="0"/>
              </a:rPr>
              <a:t>New participants: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62 years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of age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or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older</a:t>
            </a:r>
          </a:p>
          <a:p>
            <a:pPr marL="1027113" lvl="2" indent="-1127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j-lt"/>
                <a:cs typeface="Arial" pitchFamily="34" charset="0"/>
              </a:rPr>
              <a:t>Current participants age 57 or older will transition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</a:t>
            </a:r>
            <a:r>
              <a:rPr lang="en-US" sz="2200" dirty="0" smtClean="0">
                <a:latin typeface="+mj-lt"/>
                <a:cs typeface="Arial" pitchFamily="34" charset="0"/>
              </a:rPr>
              <a:t>as “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elderly”</a:t>
            </a:r>
          </a:p>
          <a:p>
            <a:pPr marL="569913" lvl="1" indent="-1127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latin typeface="+mj-lt"/>
                <a:cs typeface="Arial" pitchFamily="34" charset="0"/>
              </a:rPr>
              <a:t> </a:t>
            </a:r>
            <a:r>
              <a:rPr lang="en-US" sz="2400" dirty="0">
                <a:latin typeface="+mj-lt"/>
                <a:cs typeface="Arial" pitchFamily="34" charset="0"/>
              </a:rPr>
              <a:t>o</a:t>
            </a:r>
            <a:r>
              <a:rPr lang="en-US" sz="2400" dirty="0" smtClean="0">
                <a:latin typeface="+mj-lt"/>
                <a:cs typeface="Arial" pitchFamily="34" charset="0"/>
              </a:rPr>
              <a:t>r, </a:t>
            </a:r>
            <a:r>
              <a:rPr lang="en-US" sz="2400" b="1" dirty="0">
                <a:latin typeface="+mj-lt"/>
                <a:cs typeface="Arial" pitchFamily="34" charset="0"/>
              </a:rPr>
              <a:t>P</a:t>
            </a:r>
            <a:r>
              <a:rPr lang="en-US" sz="2400" b="1" dirty="0" smtClean="0">
                <a:latin typeface="+mj-lt"/>
                <a:cs typeface="Arial" pitchFamily="34" charset="0"/>
              </a:rPr>
              <a:t>ersons with Disabilities:  </a:t>
            </a:r>
            <a:r>
              <a:rPr lang="en-US" sz="2400" dirty="0" smtClean="0">
                <a:latin typeface="+mj-lt"/>
                <a:cs typeface="Arial" pitchFamily="34" charset="0"/>
              </a:rPr>
              <a:t>According to Social Security definition</a:t>
            </a:r>
            <a:endParaRPr lang="en-US" sz="2400" dirty="0">
              <a:latin typeface="+mj-lt"/>
              <a:cs typeface="Arial" pitchFamily="34" charset="0"/>
            </a:endParaRPr>
          </a:p>
          <a:p>
            <a:pPr marL="112713" indent="-1127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Excludes:  Live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in aides and adult dependent students under the age of 24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Arial" pitchFamily="34" charset="0"/>
              </a:rPr>
              <a:t> </a:t>
            </a:r>
          </a:p>
          <a:p>
            <a:pPr marL="112713" marR="0" lvl="0" indent="-1127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j-lt"/>
              </a:rPr>
              <a:t>Households rely on very fixed income</a:t>
            </a:r>
          </a:p>
          <a:p>
            <a:pPr marL="112713" marR="0" lvl="0" indent="-1127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j-lt"/>
              </a:rPr>
              <a:t>Will have no participation time limits</a:t>
            </a:r>
          </a:p>
          <a:p>
            <a:pPr marL="112713" marR="0" lvl="0" indent="-112713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latin typeface="+mj-lt"/>
              </a:rPr>
              <a:t>Income will be reviewed on triennial schedule</a:t>
            </a: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53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8438"/>
            <a:ext cx="8763000" cy="7159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Example </a:t>
            </a:r>
            <a:r>
              <a:rPr lang="en-US" sz="2400" b="1" dirty="0" smtClean="0"/>
              <a:t>Classic Rent </a:t>
            </a:r>
            <a:r>
              <a:rPr lang="en-US" sz="2400" b="1" dirty="0" smtClean="0"/>
              <a:t>Calculation</a:t>
            </a:r>
            <a:br>
              <a:rPr lang="en-US" sz="2400" b="1" dirty="0" smtClean="0"/>
            </a:br>
            <a:r>
              <a:rPr lang="en-US" sz="2100" b="1" dirty="0" smtClean="0"/>
              <a:t>Gross Mo. HH Income = $1,000</a:t>
            </a:r>
            <a:r>
              <a:rPr lang="en-US" sz="2100" b="1" dirty="0" smtClean="0"/>
              <a:t>; </a:t>
            </a:r>
            <a:r>
              <a:rPr lang="en-US" sz="2100" b="1" dirty="0" smtClean="0"/>
              <a:t>Contract Rent = $1,200; Pmt Std = $1,200</a:t>
            </a:r>
            <a:r>
              <a:rPr lang="en-US" sz="3200" dirty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  <a:t/>
            </a:r>
            <a:br>
              <a:rPr lang="en-US" sz="3200" dirty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</a:br>
            <a:r>
              <a:rPr lang="en-US" sz="1600" b="0" dirty="0">
                <a:ea typeface="Calibri" pitchFamily="34" charset="0"/>
                <a:cs typeface="Consolas" pitchFamily="49" charset="0"/>
              </a:rPr>
              <a:t>(model assumes income is static)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7B90-9989-4B9F-9B96-E1097CEC935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1370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</a:rPr>
              <a:t>1</a:t>
            </a:r>
            <a:r>
              <a:rPr lang="en-US" sz="1600" b="1" i="1" baseline="30000" dirty="0" smtClean="0">
                <a:latin typeface="+mj-lt"/>
              </a:rPr>
              <a:t>st</a:t>
            </a:r>
            <a:r>
              <a:rPr lang="en-US" sz="1600" b="1" i="1" dirty="0" smtClean="0">
                <a:latin typeface="+mj-lt"/>
              </a:rPr>
              <a:t> Year</a:t>
            </a:r>
            <a:endParaRPr lang="en-US" sz="1600" b="1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1400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</a:rPr>
              <a:t>3</a:t>
            </a:r>
            <a:r>
              <a:rPr lang="en-US" sz="1600" b="1" i="1" baseline="30000" dirty="0" smtClean="0">
                <a:latin typeface="+mj-lt"/>
              </a:rPr>
              <a:t>rd</a:t>
            </a:r>
            <a:r>
              <a:rPr lang="en-US" sz="1600" b="1" i="1" dirty="0" smtClean="0">
                <a:latin typeface="+mj-lt"/>
              </a:rPr>
              <a:t> Year</a:t>
            </a:r>
            <a:endParaRPr lang="en-US" sz="1600" b="1" i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11400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</a:rPr>
              <a:t>4</a:t>
            </a:r>
            <a:r>
              <a:rPr lang="en-US" sz="1600" b="1" i="1" baseline="30000" dirty="0" smtClean="0">
                <a:latin typeface="+mj-lt"/>
              </a:rPr>
              <a:t>th</a:t>
            </a:r>
            <a:r>
              <a:rPr lang="en-US" sz="1600" b="1" i="1" dirty="0" smtClean="0">
                <a:latin typeface="+mj-lt"/>
              </a:rPr>
              <a:t> Year</a:t>
            </a:r>
            <a:endParaRPr lang="en-US" sz="1600" b="1" i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1400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</a:rPr>
              <a:t>5</a:t>
            </a:r>
            <a:r>
              <a:rPr lang="en-US" sz="1600" b="1" i="1" baseline="30000" dirty="0" smtClean="0">
                <a:latin typeface="+mj-lt"/>
              </a:rPr>
              <a:t>th</a:t>
            </a:r>
            <a:r>
              <a:rPr lang="en-US" sz="1600" b="1" i="1" dirty="0" smtClean="0">
                <a:latin typeface="+mj-lt"/>
              </a:rPr>
              <a:t> Year</a:t>
            </a:r>
            <a:endParaRPr lang="en-US" sz="1600" b="1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3050" y="11400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</a:rPr>
              <a:t>2</a:t>
            </a:r>
            <a:r>
              <a:rPr lang="en-US" sz="1600" b="1" i="1" baseline="30000" dirty="0" smtClean="0">
                <a:latin typeface="+mj-lt"/>
              </a:rPr>
              <a:t>nd</a:t>
            </a:r>
            <a:r>
              <a:rPr lang="en-US" sz="1600" b="1" i="1" dirty="0" smtClean="0">
                <a:latin typeface="+mj-lt"/>
              </a:rPr>
              <a:t> Year</a:t>
            </a:r>
            <a:endParaRPr lang="en-US" sz="1600" b="1" i="1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1000" y="1524000"/>
            <a:ext cx="914400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AHFC pays</a:t>
            </a:r>
          </a:p>
          <a:p>
            <a:pPr algn="ctr"/>
            <a:r>
              <a:rPr lang="en-US" b="1" dirty="0" smtClean="0"/>
              <a:t>$915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381000" y="4267200"/>
            <a:ext cx="9144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Tenant pays</a:t>
            </a:r>
          </a:p>
          <a:p>
            <a:pPr algn="ctr"/>
            <a:r>
              <a:rPr lang="en-US" b="1" dirty="0" smtClean="0"/>
              <a:t>$285*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228600" y="6324600"/>
            <a:ext cx="800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*subject to $25 minimum </a:t>
            </a:r>
            <a:r>
              <a:rPr lang="en-US" sz="1100" i="1" dirty="0" smtClean="0"/>
              <a:t>rent</a:t>
            </a:r>
            <a:endParaRPr lang="en-US" sz="1100" i="1" dirty="0"/>
          </a:p>
        </p:txBody>
      </p:sp>
      <p:sp>
        <p:nvSpPr>
          <p:cNvPr id="28" name="Pentagon 27"/>
          <p:cNvSpPr/>
          <p:nvPr/>
        </p:nvSpPr>
        <p:spPr>
          <a:xfrm>
            <a:off x="7391400" y="1981200"/>
            <a:ext cx="1295400" cy="35814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 time limit for </a:t>
            </a:r>
            <a:r>
              <a:rPr lang="en-US" b="1" dirty="0" smtClean="0"/>
              <a:t>Classic</a:t>
            </a:r>
          </a:p>
          <a:p>
            <a:pPr algn="ctr"/>
            <a:r>
              <a:rPr lang="en-US" b="1" dirty="0" smtClean="0"/>
              <a:t>pop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315200" y="1143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+mj-lt"/>
              </a:rPr>
              <a:t>Years 6+</a:t>
            </a:r>
            <a:endParaRPr lang="en-US" sz="1600" b="1" i="1" dirty="0"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28800" y="1524000"/>
            <a:ext cx="914400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AHFC pays</a:t>
            </a:r>
          </a:p>
          <a:p>
            <a:pPr algn="ctr"/>
            <a:r>
              <a:rPr lang="en-US" b="1" dirty="0" smtClean="0"/>
              <a:t>$915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1828800" y="4267200"/>
            <a:ext cx="9144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Tenant pays</a:t>
            </a:r>
          </a:p>
          <a:p>
            <a:pPr algn="ctr"/>
            <a:r>
              <a:rPr lang="en-US" b="1" dirty="0" smtClean="0"/>
              <a:t>$285*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3276600" y="1524000"/>
            <a:ext cx="914400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AHFC pays</a:t>
            </a:r>
          </a:p>
          <a:p>
            <a:pPr algn="ctr"/>
            <a:r>
              <a:rPr lang="en-US" b="1" dirty="0" smtClean="0"/>
              <a:t>$915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3276600" y="4267200"/>
            <a:ext cx="9144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Tenant pays</a:t>
            </a:r>
          </a:p>
          <a:p>
            <a:pPr algn="ctr"/>
            <a:r>
              <a:rPr lang="en-US" b="1" dirty="0" smtClean="0"/>
              <a:t>$285*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4724400" y="1524000"/>
            <a:ext cx="914400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AHFC pays</a:t>
            </a:r>
          </a:p>
          <a:p>
            <a:pPr algn="ctr"/>
            <a:r>
              <a:rPr lang="en-US" b="1" dirty="0" smtClean="0"/>
              <a:t>$915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4724400" y="4267200"/>
            <a:ext cx="9144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Tenant pays</a:t>
            </a:r>
          </a:p>
          <a:p>
            <a:pPr algn="ctr"/>
            <a:r>
              <a:rPr lang="en-US" b="1" dirty="0" smtClean="0"/>
              <a:t>$285*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6248400" y="1524000"/>
            <a:ext cx="914400" cy="2667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AHFC pays</a:t>
            </a:r>
          </a:p>
          <a:p>
            <a:pPr algn="ctr"/>
            <a:r>
              <a:rPr lang="en-US" b="1" dirty="0" smtClean="0"/>
              <a:t>$915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6248400" y="4267200"/>
            <a:ext cx="9144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Tenant pays</a:t>
            </a:r>
          </a:p>
          <a:p>
            <a:pPr algn="ctr"/>
            <a:r>
              <a:rPr lang="en-US" b="1" dirty="0" smtClean="0"/>
              <a:t>$285*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91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8438"/>
            <a:ext cx="5257800" cy="10207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Preliminary STEP Program Implementation Timeline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DB9-1E31-4874-8889-6142E8534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3066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April 2014*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3468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April 2015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4778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April 2016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1447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April 2017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457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April 2018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257800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Rent based on 28.5% of gross income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In-person meeting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0" y="4191000"/>
            <a:ext cx="152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Voucher:  Subsidy = 60% of payment standard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Public Housing:  Rent = 40% of contract rent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In-person meeting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Tenants required to present certificate from financial literacy course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95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/>
          <p:nvPr/>
        </p:nvCxnSpPr>
        <p:spPr>
          <a:xfrm flipV="1">
            <a:off x="1676400" y="4114800"/>
            <a:ext cx="2209800" cy="990600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flipV="1">
            <a:off x="3124200" y="3124200"/>
            <a:ext cx="2209800" cy="990600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4572000" y="2133600"/>
            <a:ext cx="2209800" cy="990600"/>
          </a:xfrm>
          <a:prstGeom prst="bent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flipV="1">
            <a:off x="6019800" y="1143000"/>
            <a:ext cx="2209800" cy="990600"/>
          </a:xfrm>
          <a:prstGeom prst="bentConnector3">
            <a:avLst>
              <a:gd name="adj1" fmla="val 50000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708791"/>
            <a:ext cx="914400" cy="6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267200" y="3200400"/>
            <a:ext cx="152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Voucher:  Subsidy = 50% of payment standard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Public Housing:  Rent = 50% of contract rent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15000" y="2246055"/>
            <a:ext cx="152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Voucher:  Subsidy = 40% of payment standard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Public Housing:  Rent = 60% of contract rent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In-person meeting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39000" y="1255455"/>
            <a:ext cx="152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Voucher: Subsidy = 30% of payment standard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Public Housing:  Rent = 70% of contract rent</a:t>
            </a: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/>
                </a:solidFill>
              </a:rPr>
              <a:t>Last year to </a:t>
            </a:r>
            <a:r>
              <a:rPr lang="en-US" sz="1200" b="1" smtClean="0">
                <a:solidFill>
                  <a:prstClr val="black"/>
                </a:solidFill>
              </a:rPr>
              <a:t>receive subsidy</a:t>
            </a:r>
            <a:endParaRPr lang="en-US" sz="1200" b="1" dirty="0" smtClean="0">
              <a:solidFill>
                <a:prstClr val="black"/>
              </a:solidFill>
            </a:endParaRPr>
          </a:p>
          <a:p>
            <a:pPr marL="117475" indent="-117475">
              <a:spcBef>
                <a:spcPts val="1200"/>
              </a:spcBef>
              <a:buFont typeface="Arial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In-person meeting</a:t>
            </a:r>
          </a:p>
          <a:p>
            <a:pPr>
              <a:spcBef>
                <a:spcPts val="1200"/>
              </a:spcBef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0600" y="5257800"/>
            <a:ext cx="4114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i="1" dirty="0" smtClean="0">
                <a:solidFill>
                  <a:prstClr val="black"/>
                </a:solidFill>
              </a:rPr>
              <a:t>*Program will start in January 2014 for all new admissions</a:t>
            </a:r>
            <a:endParaRPr lang="en-US" sz="1300" i="1" dirty="0">
              <a:solidFill>
                <a:prstClr val="black"/>
              </a:solidFill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905000" y="3429000"/>
            <a:ext cx="381000" cy="76200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0" y="2819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prstClr val="black"/>
                </a:solidFill>
              </a:rPr>
              <a:t>Program start</a:t>
            </a:r>
            <a:endParaRPr lang="en-US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7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57200"/>
            <a:ext cx="73914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u="sng" dirty="0" smtClean="0"/>
              <a:t>STEP Example 1:</a:t>
            </a:r>
          </a:p>
          <a:p>
            <a:r>
              <a:rPr lang="en-US" dirty="0" smtClean="0"/>
              <a:t>Household Members:  Father, age 34 &amp; daughter, age 3</a:t>
            </a:r>
          </a:p>
          <a:p>
            <a:r>
              <a:rPr lang="en-US" dirty="0" smtClean="0"/>
              <a:t>Household Income:  ATAP: $821/month; Child Support: $50/month; 2 PFDs</a:t>
            </a:r>
          </a:p>
          <a:p>
            <a:r>
              <a:rPr lang="en-US" dirty="0" smtClean="0"/>
              <a:t>Current Monthly Gross Income:  $1,017</a:t>
            </a:r>
          </a:p>
          <a:p>
            <a:r>
              <a:rPr lang="en-US" dirty="0" smtClean="0"/>
              <a:t>Current Estimated Rent &amp; Utilities: $293/month</a:t>
            </a:r>
          </a:p>
          <a:p>
            <a:r>
              <a:rPr lang="en-US" dirty="0" smtClean="0"/>
              <a:t>Level 1 Voucher/2 Bedroom Public Housing Unit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95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DB9-1E31-4874-8889-6142E853475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708791"/>
            <a:ext cx="914400" cy="6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388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914400"/>
          </a:xfrm>
        </p:spPr>
        <p:txBody>
          <a:bodyPr>
            <a:noAutofit/>
          </a:bodyPr>
          <a:lstStyle/>
          <a:p>
            <a:pPr lvl="0">
              <a:tabLst>
                <a:tab pos="3200400" algn="l"/>
              </a:tabLst>
            </a:pPr>
            <a:r>
              <a:rPr lang="en-US" sz="2000" b="1" dirty="0" smtClean="0"/>
              <a:t>HCV STEP Example </a:t>
            </a:r>
            <a:r>
              <a:rPr lang="en-US" sz="2000" b="1" dirty="0" smtClean="0"/>
              <a:t>1: </a:t>
            </a:r>
            <a:r>
              <a:rPr lang="en-US" sz="2000" dirty="0" smtClean="0"/>
              <a:t>Level 1 Subsidy</a:t>
            </a:r>
            <a:br>
              <a:rPr lang="en-US" sz="2000" dirty="0" smtClean="0"/>
            </a:br>
            <a:r>
              <a:rPr lang="en-US" sz="1800" b="1" dirty="0" smtClean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  <a:t>Mo</a:t>
            </a:r>
            <a:r>
              <a:rPr lang="en-US" sz="1800" b="1" dirty="0" smtClean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  <a:t>. Gross Income = $1,017*,  PS = $923; CR = $875; UA = $35; GR = $910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7B90-9989-4B9F-9B96-E1097CEC93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914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1</a:t>
            </a:r>
            <a:r>
              <a:rPr lang="en-US" sz="1600" b="1" i="1" baseline="30000" dirty="0">
                <a:solidFill>
                  <a:prstClr val="black"/>
                </a:solidFill>
              </a:rPr>
              <a:t>st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3</a:t>
            </a:r>
            <a:r>
              <a:rPr lang="en-US" sz="1600" b="1" i="1" baseline="30000" dirty="0">
                <a:solidFill>
                  <a:prstClr val="black"/>
                </a:solidFill>
              </a:rPr>
              <a:t>rd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4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5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25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2</a:t>
            </a:r>
            <a:r>
              <a:rPr lang="en-US" sz="1600" b="1" i="1" baseline="30000" dirty="0">
                <a:solidFill>
                  <a:prstClr val="black"/>
                </a:solidFill>
              </a:rPr>
              <a:t>nd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6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524000"/>
            <a:ext cx="914400" cy="2743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$620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259580"/>
            <a:ext cx="9144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$290*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1524000"/>
            <a:ext cx="914400" cy="2590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$554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4114800"/>
            <a:ext cx="9144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$356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1524000"/>
            <a:ext cx="914400" cy="198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$369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3505200"/>
            <a:ext cx="914400" cy="2362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$541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0800" y="1524000"/>
            <a:ext cx="9144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$277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5154" y="3276600"/>
            <a:ext cx="914400" cy="25831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$633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48600" y="1524000"/>
            <a:ext cx="914400" cy="434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Market Rent: 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$910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23414" y="5949554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   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Income-based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40% of PS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246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30% of PS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29000" y="1524000"/>
            <a:ext cx="914400" cy="2286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$462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29000" y="3810000"/>
            <a:ext cx="914400" cy="205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$448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60% of PS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28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50% of PS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700" y="6388705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black"/>
                </a:solidFill>
              </a:rPr>
              <a:t>*assumes no changes in income over five year </a:t>
            </a:r>
            <a:r>
              <a:rPr lang="en-US" sz="1000" i="1" dirty="0" smtClean="0">
                <a:solidFill>
                  <a:prstClr val="black"/>
                </a:solidFill>
              </a:rPr>
              <a:t>illustration</a:t>
            </a:r>
            <a:endParaRPr lang="en-US" sz="1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33400"/>
            <a:ext cx="73914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u="sng" dirty="0" smtClean="0"/>
              <a:t>STEP Example 2:</a:t>
            </a:r>
          </a:p>
          <a:p>
            <a:r>
              <a:rPr lang="en-US" dirty="0" smtClean="0"/>
              <a:t>Household Members: Mother, age 26,  daughters, age 7 &amp; 4</a:t>
            </a:r>
          </a:p>
          <a:p>
            <a:r>
              <a:rPr lang="en-US" dirty="0" smtClean="0"/>
              <a:t>Household Income: Wages: 40 hours/week at $7.75/hr; 3 PFDs</a:t>
            </a:r>
          </a:p>
          <a:p>
            <a:r>
              <a:rPr lang="en-US" dirty="0" smtClean="0"/>
              <a:t>Current Monthly Gross Income: $1,563</a:t>
            </a:r>
          </a:p>
          <a:p>
            <a:r>
              <a:rPr lang="en-US" dirty="0" smtClean="0"/>
              <a:t>Current Estimated Rent &amp; Utilities: $445/month</a:t>
            </a:r>
          </a:p>
          <a:p>
            <a:r>
              <a:rPr lang="en-US" dirty="0" smtClean="0"/>
              <a:t>Level 2 Voucher/ 2 bedroom Public Housing unit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95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DB9-1E31-4874-8889-6142E853475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708791"/>
            <a:ext cx="914400" cy="6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31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914400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/>
              <a:t>HCV </a:t>
            </a:r>
            <a:r>
              <a:rPr lang="en-US" sz="2000" dirty="0" smtClean="0"/>
              <a:t>STEP </a:t>
            </a:r>
            <a:r>
              <a:rPr lang="en-US" sz="2000" b="1" dirty="0" smtClean="0"/>
              <a:t>Example </a:t>
            </a:r>
            <a:r>
              <a:rPr lang="en-US" sz="2000" b="1" dirty="0" smtClean="0"/>
              <a:t>2: </a:t>
            </a:r>
            <a:r>
              <a:rPr lang="en-US" sz="2000" dirty="0" smtClean="0"/>
              <a:t>Level 2 Subsidy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800" b="1" dirty="0" smtClean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  <a:t>Mo</a:t>
            </a:r>
            <a:r>
              <a:rPr lang="en-US" sz="1800" b="1" dirty="0" smtClean="0">
                <a:solidFill>
                  <a:srgbClr val="FF0000"/>
                </a:solidFill>
                <a:ea typeface="Calibri" pitchFamily="34" charset="0"/>
                <a:cs typeface="Consolas" pitchFamily="49" charset="0"/>
              </a:rPr>
              <a:t>. Gross Income = $1,563*  PS = $937; CR = $870; UA = $67; GR = $937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7B90-9989-4B9F-9B96-E1097CEC93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9144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1</a:t>
            </a:r>
            <a:r>
              <a:rPr lang="en-US" sz="1600" b="1" i="1" baseline="30000" dirty="0">
                <a:solidFill>
                  <a:prstClr val="black"/>
                </a:solidFill>
              </a:rPr>
              <a:t>st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3</a:t>
            </a:r>
            <a:r>
              <a:rPr lang="en-US" sz="1600" b="1" i="1" baseline="30000" dirty="0">
                <a:solidFill>
                  <a:prstClr val="black"/>
                </a:solidFill>
              </a:rPr>
              <a:t>rd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4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5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25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2</a:t>
            </a:r>
            <a:r>
              <a:rPr lang="en-US" sz="1600" b="1" i="1" baseline="30000" dirty="0">
                <a:solidFill>
                  <a:prstClr val="black"/>
                </a:solidFill>
              </a:rPr>
              <a:t>nd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917377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prstClr val="black"/>
                </a:solidFill>
              </a:rPr>
              <a:t>6</a:t>
            </a:r>
            <a:r>
              <a:rPr lang="en-US" sz="1600" b="1" i="1" baseline="30000" dirty="0">
                <a:solidFill>
                  <a:prstClr val="black"/>
                </a:solidFill>
              </a:rPr>
              <a:t>th</a:t>
            </a:r>
            <a:r>
              <a:rPr lang="en-US" sz="1600" b="1" i="1" dirty="0">
                <a:solidFill>
                  <a:prstClr val="black"/>
                </a:solidFill>
              </a:rPr>
              <a:t>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1524000"/>
            <a:ext cx="914400" cy="2362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$492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3903906"/>
            <a:ext cx="914400" cy="19634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>
                <a:solidFill>
                  <a:prstClr val="black"/>
                </a:solidFill>
              </a:rPr>
              <a:t>$</a:t>
            </a:r>
            <a:r>
              <a:rPr lang="en-US" b="1" dirty="0" smtClean="0">
                <a:solidFill>
                  <a:prstClr val="black"/>
                </a:solidFill>
              </a:rPr>
              <a:t>445*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85950" y="1514475"/>
            <a:ext cx="914400" cy="2362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$492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85950" y="3903906"/>
            <a:ext cx="914400" cy="19634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$445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1524000"/>
            <a:ext cx="91440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$375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3581400"/>
            <a:ext cx="914400" cy="228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$562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0800" y="1524000"/>
            <a:ext cx="9144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$281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3352800"/>
            <a:ext cx="914400" cy="2514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$656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48600" y="1524000"/>
            <a:ext cx="914400" cy="434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Market Rent: 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$937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Income-based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40% of PS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3246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30% of PS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67100" y="1522324"/>
            <a:ext cx="914400" cy="22876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AHFC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$469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467100" y="3810000"/>
            <a:ext cx="914400" cy="20399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Tenant pays</a:t>
            </a:r>
          </a:p>
          <a:p>
            <a:pPr algn="ctr"/>
            <a:r>
              <a:rPr lang="en-US" b="1" dirty="0" smtClean="0">
                <a:solidFill>
                  <a:prstClr val="black"/>
                </a:solidFill>
              </a:rPr>
              <a:t>$468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60% of PS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28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prstClr val="black"/>
                </a:solidFill>
              </a:rPr>
              <a:t>50% of PS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" y="6381690"/>
            <a:ext cx="815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black"/>
                </a:solidFill>
              </a:rPr>
              <a:t>*assumes no changes in income over five year </a:t>
            </a:r>
            <a:r>
              <a:rPr lang="en-US" sz="1000" i="1" dirty="0" smtClean="0">
                <a:solidFill>
                  <a:prstClr val="black"/>
                </a:solidFill>
              </a:rPr>
              <a:t>illustration</a:t>
            </a:r>
            <a:endParaRPr lang="en-US" sz="1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5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33400"/>
            <a:ext cx="7391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STEP Example 3:</a:t>
            </a:r>
          </a:p>
          <a:p>
            <a:r>
              <a:rPr lang="en-US" dirty="0" smtClean="0"/>
              <a:t>Household Members: Mother, age 26,  daughters, age 7 &amp; 4, son, age 9</a:t>
            </a:r>
          </a:p>
          <a:p>
            <a:r>
              <a:rPr lang="en-US" dirty="0" smtClean="0"/>
              <a:t>Household Income: Wages: 40 hours/week at $9.00/</a:t>
            </a:r>
            <a:r>
              <a:rPr lang="en-US" dirty="0" err="1" smtClean="0"/>
              <a:t>hr</a:t>
            </a:r>
            <a:r>
              <a:rPr lang="en-US" dirty="0" smtClean="0"/>
              <a:t>; 4 PFDs</a:t>
            </a:r>
          </a:p>
          <a:p>
            <a:r>
              <a:rPr lang="en-US" dirty="0" smtClean="0"/>
              <a:t>Current Monthly Gross Income: $1,853</a:t>
            </a:r>
          </a:p>
          <a:p>
            <a:r>
              <a:rPr lang="en-US" dirty="0" smtClean="0"/>
              <a:t>Current Estimated: $522/month</a:t>
            </a:r>
          </a:p>
          <a:p>
            <a:r>
              <a:rPr lang="en-US" dirty="0" smtClean="0"/>
              <a:t>Level 2 Voucher/3 bedroom Public Housing unit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95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B3DB9-1E31-4874-8889-6142E8534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708791"/>
            <a:ext cx="914400" cy="61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09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768</Words>
  <Application>Microsoft Office PowerPoint</Application>
  <PresentationFormat>On-screen Show (4:3)</PresentationFormat>
  <Paragraphs>205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Alaska Housing Finance Corporation Moving to Work - Rent Reform </vt:lpstr>
      <vt:lpstr>CLASSIC program:</vt:lpstr>
      <vt:lpstr>Example Classic Rent Calculation Gross Mo. HH Income = $1,000; Contract Rent = $1,200; Pmt Std = $1,200 (model assumes income is static)</vt:lpstr>
      <vt:lpstr>Preliminary STEP Program Implementation Timeline</vt:lpstr>
      <vt:lpstr>PowerPoint Presentation</vt:lpstr>
      <vt:lpstr>HCV STEP Example 1: Level 1 Subsidy Mo. Gross Income = $1,017*,  PS = $923; CR = $875; UA = $35; GR = $910</vt:lpstr>
      <vt:lpstr>PowerPoint Presentation</vt:lpstr>
      <vt:lpstr>HCV STEP Example 2: Level 2 Subsidy Mo. Gross Income = $1,563*  PS = $937; CR = $870; UA = $67; GR = $937</vt:lpstr>
      <vt:lpstr>PowerPoint Presentation</vt:lpstr>
      <vt:lpstr>Public Housing STEP Example 3: Level 3 Subsidy Mo. Gross Income = $1,853;  CR = $1,318; UA = $41; $: GR = $1,359</vt:lpstr>
    </vt:vector>
  </TitlesOfParts>
  <Company>Alaska Housing Finance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Stone</dc:creator>
  <cp:lastModifiedBy>Catherine Stone</cp:lastModifiedBy>
  <cp:revision>4</cp:revision>
  <dcterms:created xsi:type="dcterms:W3CDTF">2013-11-01T17:38:51Z</dcterms:created>
  <dcterms:modified xsi:type="dcterms:W3CDTF">2013-11-01T18:07:44Z</dcterms:modified>
</cp:coreProperties>
</file>